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89" r:id="rId2"/>
    <p:sldId id="256" r:id="rId3"/>
    <p:sldId id="291" r:id="rId4"/>
    <p:sldId id="259" r:id="rId5"/>
    <p:sldId id="270" r:id="rId6"/>
    <p:sldId id="261" r:id="rId7"/>
    <p:sldId id="260" r:id="rId8"/>
    <p:sldId id="285" r:id="rId9"/>
    <p:sldId id="288" r:id="rId10"/>
    <p:sldId id="287" r:id="rId11"/>
    <p:sldId id="307" r:id="rId12"/>
    <p:sldId id="286" r:id="rId13"/>
    <p:sldId id="277" r:id="rId14"/>
    <p:sldId id="274" r:id="rId15"/>
    <p:sldId id="315" r:id="rId16"/>
    <p:sldId id="308" r:id="rId17"/>
    <p:sldId id="300" r:id="rId18"/>
    <p:sldId id="278" r:id="rId19"/>
    <p:sldId id="292" r:id="rId20"/>
    <p:sldId id="293" r:id="rId21"/>
    <p:sldId id="294" r:id="rId22"/>
    <p:sldId id="295" r:id="rId23"/>
    <p:sldId id="296" r:id="rId24"/>
    <p:sldId id="298" r:id="rId25"/>
    <p:sldId id="299" r:id="rId26"/>
    <p:sldId id="279" r:id="rId27"/>
    <p:sldId id="310" r:id="rId28"/>
    <p:sldId id="311" r:id="rId29"/>
    <p:sldId id="312" r:id="rId30"/>
    <p:sldId id="314" r:id="rId31"/>
    <p:sldId id="290" r:id="rId32"/>
    <p:sldId id="301" r:id="rId33"/>
    <p:sldId id="306" r:id="rId34"/>
    <p:sldId id="303" r:id="rId35"/>
    <p:sldId id="304" r:id="rId36"/>
    <p:sldId id="316" r:id="rId37"/>
    <p:sldId id="317" r:id="rId38"/>
    <p:sldId id="309" r:id="rId39"/>
    <p:sldId id="284" r:id="rId40"/>
  </p:sldIdLst>
  <p:sldSz cx="12192000" cy="6858000"/>
  <p:notesSz cx="6858000" cy="9144000"/>
  <p:embeddedFontLst>
    <p:embeddedFont>
      <p:font typeface="둥근모꼴" panose="020B0500000000000000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82F9"/>
    <a:srgbClr val="FFFFFF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744" autoAdjust="0"/>
  </p:normalViewPr>
  <p:slideViewPr>
    <p:cSldViewPr>
      <p:cViewPr>
        <p:scale>
          <a:sx n="66" d="100"/>
          <a:sy n="66" d="100"/>
        </p:scale>
        <p:origin x="1454" y="4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14E45-DD97-49BF-8B80-94A2A8F5AEE5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2232-78FB-4194-89AF-FE3AB81EE1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9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47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</a:t>
            </a:r>
            <a:r>
              <a:rPr lang="en-US" altLang="ko-KR" dirty="0"/>
              <a:t>1 : </a:t>
            </a:r>
            <a:r>
              <a:rPr lang="ko-KR" altLang="en-US" dirty="0"/>
              <a:t>할인율 별로 평균 랭킹</a:t>
            </a:r>
            <a:endParaRPr lang="en-US" altLang="ko-KR" dirty="0"/>
          </a:p>
          <a:p>
            <a:r>
              <a:rPr lang="ko-KR" altLang="en-US" dirty="0"/>
              <a:t>표</a:t>
            </a:r>
            <a:r>
              <a:rPr lang="en-US" altLang="ko-KR" dirty="0"/>
              <a:t>2 : </a:t>
            </a:r>
            <a:r>
              <a:rPr lang="ko-KR" altLang="en-US" dirty="0"/>
              <a:t>구간별로 </a:t>
            </a:r>
            <a:r>
              <a:rPr lang="ko-KR" altLang="en-US" dirty="0" err="1"/>
              <a:t>짤라서</a:t>
            </a:r>
            <a:r>
              <a:rPr lang="ko-KR" altLang="en-US" dirty="0"/>
              <a:t> 만든 랭킹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발표할 내용 </a:t>
            </a:r>
            <a:r>
              <a:rPr lang="en-US" altLang="ko-KR" dirty="0"/>
              <a:t>: 30%</a:t>
            </a:r>
            <a:r>
              <a:rPr lang="ko-KR" altLang="en-US" dirty="0"/>
              <a:t>선까진 할인율이 올라갈수록 랭킹이 올라가나 그 이상의 할인율을 가진 상품은 점점 랭킹이 떨어짐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1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내용 </a:t>
            </a:r>
            <a:r>
              <a:rPr lang="en-US" altLang="ko-KR" dirty="0"/>
              <a:t>: </a:t>
            </a:r>
            <a:r>
              <a:rPr lang="ko-KR" altLang="en-US" dirty="0"/>
              <a:t>순서대로 전체상품</a:t>
            </a:r>
            <a:r>
              <a:rPr lang="en-US" altLang="ko-KR" dirty="0"/>
              <a:t>, 5</a:t>
            </a:r>
            <a:r>
              <a:rPr lang="ko-KR" altLang="en-US" dirty="0" err="1"/>
              <a:t>만원이하</a:t>
            </a:r>
            <a:r>
              <a:rPr lang="en-US" altLang="ko-KR" dirty="0"/>
              <a:t>, 5~10</a:t>
            </a:r>
            <a:r>
              <a:rPr lang="ko-KR" altLang="en-US" dirty="0"/>
              <a:t>만원</a:t>
            </a:r>
            <a:r>
              <a:rPr lang="en-US" altLang="ko-KR" dirty="0"/>
              <a:t>, 10~20</a:t>
            </a:r>
            <a:r>
              <a:rPr lang="ko-KR" altLang="en-US" dirty="0"/>
              <a:t>만원</a:t>
            </a:r>
            <a:r>
              <a:rPr lang="en-US" altLang="ko-KR" dirty="0"/>
              <a:t>, 20~30</a:t>
            </a:r>
            <a:r>
              <a:rPr lang="ko-KR" altLang="en-US" dirty="0"/>
              <a:t>만원</a:t>
            </a:r>
            <a:r>
              <a:rPr lang="en-US" altLang="ko-KR" dirty="0"/>
              <a:t>, 30</a:t>
            </a:r>
            <a:r>
              <a:rPr lang="ko-KR" altLang="en-US" dirty="0"/>
              <a:t>만원 이상 상품의 그래프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발표 할 것 </a:t>
            </a:r>
            <a:r>
              <a:rPr lang="en-US" altLang="ko-KR" dirty="0"/>
              <a:t>: </a:t>
            </a:r>
            <a:r>
              <a:rPr lang="ko-KR" altLang="en-US" dirty="0"/>
              <a:t>생각했던 것과 다르게 가격대에 상관없이 비슷한 느낌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514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</a:t>
            </a:r>
            <a:r>
              <a:rPr lang="en-US" altLang="ko-KR" dirty="0"/>
              <a:t>: </a:t>
            </a:r>
            <a:r>
              <a:rPr lang="ko-KR" altLang="en-US" dirty="0"/>
              <a:t>윗줄은 나이별 조회수 비중</a:t>
            </a:r>
            <a:endParaRPr lang="en-US" altLang="ko-KR" dirty="0"/>
          </a:p>
          <a:p>
            <a:r>
              <a:rPr lang="ko-KR" altLang="en-US" dirty="0"/>
              <a:t>     아랫줄은 나이별 구매 수 비중</a:t>
            </a:r>
            <a:endParaRPr lang="en-US" altLang="ko-KR" dirty="0"/>
          </a:p>
          <a:p>
            <a:r>
              <a:rPr lang="en-US" altLang="ko-KR" dirty="0"/>
              <a:t>      ~18</a:t>
            </a:r>
            <a:r>
              <a:rPr lang="ko-KR" altLang="en-US" dirty="0"/>
              <a:t>세</a:t>
            </a:r>
            <a:r>
              <a:rPr lang="en-US" altLang="ko-KR" dirty="0"/>
              <a:t>, ~24</a:t>
            </a:r>
            <a:r>
              <a:rPr lang="ko-KR" altLang="en-US" dirty="0"/>
              <a:t>세</a:t>
            </a:r>
            <a:r>
              <a:rPr lang="en-US" altLang="ko-KR" dirty="0"/>
              <a:t>, ~34</a:t>
            </a:r>
            <a:r>
              <a:rPr lang="ko-KR" altLang="en-US" dirty="0"/>
              <a:t>세</a:t>
            </a:r>
            <a:r>
              <a:rPr lang="en-US" altLang="ko-KR" dirty="0"/>
              <a:t>, ~44</a:t>
            </a:r>
            <a:r>
              <a:rPr lang="ko-KR" altLang="en-US" dirty="0"/>
              <a:t>세</a:t>
            </a:r>
            <a:r>
              <a:rPr lang="en-US" altLang="ko-KR" dirty="0"/>
              <a:t>, 45~</a:t>
            </a:r>
            <a:r>
              <a:rPr lang="ko-KR" altLang="en-US" dirty="0"/>
              <a:t>이상</a:t>
            </a:r>
            <a:endParaRPr lang="en-US" altLang="ko-KR" dirty="0"/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조회수의 경우 </a:t>
            </a:r>
            <a:r>
              <a:rPr lang="en-US" altLang="ko-KR" dirty="0"/>
              <a:t>19~34</a:t>
            </a:r>
            <a:r>
              <a:rPr lang="ko-KR" altLang="en-US" dirty="0"/>
              <a:t>세 구간의 조회수가 올라야 </a:t>
            </a:r>
            <a:r>
              <a:rPr lang="ko-KR" altLang="en-US" dirty="0" err="1"/>
              <a:t>평균랭킹이</a:t>
            </a:r>
            <a:r>
              <a:rPr lang="ko-KR" altLang="en-US" dirty="0"/>
              <a:t> 높아지며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 err="1"/>
              <a:t>구매수의</a:t>
            </a:r>
            <a:r>
              <a:rPr lang="ko-KR" altLang="en-US" dirty="0"/>
              <a:t> 경우는 그나마 젊은 층이 구매하는 상품은 중 장년층에 비해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구매 비중의 영향을 덜 받는 건가</a:t>
            </a:r>
            <a:r>
              <a:rPr lang="en-US" altLang="ko-KR" dirty="0"/>
              <a:t>? </a:t>
            </a:r>
            <a:r>
              <a:rPr lang="ko-KR" altLang="en-US" dirty="0"/>
              <a:t>고민 중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3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</a:t>
            </a:r>
            <a:r>
              <a:rPr lang="en-US" altLang="ko-KR" dirty="0"/>
              <a:t>: </a:t>
            </a:r>
            <a:r>
              <a:rPr lang="ko-KR" altLang="en-US" dirty="0"/>
              <a:t>윗줄은 </a:t>
            </a:r>
            <a:r>
              <a:rPr lang="ko-KR" altLang="en-US" dirty="0" err="1"/>
              <a:t>남성회원</a:t>
            </a:r>
            <a:r>
              <a:rPr lang="en-US" altLang="ko-KR" dirty="0"/>
              <a:t>, </a:t>
            </a:r>
            <a:r>
              <a:rPr lang="ko-KR" altLang="en-US" dirty="0"/>
              <a:t>여성회원</a:t>
            </a:r>
            <a:r>
              <a:rPr lang="en-US" altLang="ko-KR" dirty="0"/>
              <a:t>, </a:t>
            </a:r>
            <a:r>
              <a:rPr lang="ko-KR" altLang="en-US" dirty="0"/>
              <a:t>비회원의 조회 비중 랭킹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아랫줄은 같은 순서로 구매 비중 랭킹</a:t>
            </a:r>
            <a:endParaRPr lang="en-US" altLang="ko-KR" dirty="0"/>
          </a:p>
          <a:p>
            <a:r>
              <a:rPr lang="ko-KR" altLang="en-US" dirty="0"/>
              <a:t>내용 </a:t>
            </a:r>
            <a:r>
              <a:rPr lang="en-US" altLang="ko-KR" dirty="0"/>
              <a:t>:  </a:t>
            </a:r>
            <a:r>
              <a:rPr lang="ko-KR" altLang="en-US" dirty="0"/>
              <a:t>회원 조회수가 확실히 비회원 조회수에 비해 영향이 크며</a:t>
            </a:r>
            <a:endParaRPr lang="en-US" altLang="ko-KR" dirty="0"/>
          </a:p>
          <a:p>
            <a:r>
              <a:rPr lang="en-US" altLang="ko-KR" dirty="0"/>
              <a:t> 	</a:t>
            </a:r>
            <a:r>
              <a:rPr lang="ko-KR" altLang="en-US" dirty="0"/>
              <a:t>남성 회원이 많이 구매하는 상품이 여성회원이 많이 구매하는 상품보다 랭킹이 높음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비회원의 경우 </a:t>
            </a:r>
            <a:r>
              <a:rPr lang="en-US" altLang="ko-KR" dirty="0"/>
              <a:t>10%</a:t>
            </a:r>
            <a:r>
              <a:rPr lang="ko-KR" altLang="en-US" dirty="0"/>
              <a:t>를 기점으로 </a:t>
            </a:r>
            <a:r>
              <a:rPr lang="ko-KR" altLang="en-US" dirty="0" err="1"/>
              <a:t>구매비중이</a:t>
            </a:r>
            <a:r>
              <a:rPr lang="ko-KR" altLang="en-US" dirty="0"/>
              <a:t> 높아지면 랭킹은 떨어짐</a:t>
            </a:r>
            <a:endParaRPr lang="en-US" altLang="ko-KR" dirty="0"/>
          </a:p>
          <a:p>
            <a:r>
              <a:rPr lang="en-US" altLang="ko-KR" dirty="0"/>
              <a:t>	50%</a:t>
            </a:r>
            <a:r>
              <a:rPr lang="ko-KR" altLang="en-US" dirty="0"/>
              <a:t>선에서 올라가는 이유는 무엇일까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017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</a:t>
            </a:r>
            <a:r>
              <a:rPr lang="en-US" altLang="ko-KR" dirty="0"/>
              <a:t>: </a:t>
            </a:r>
            <a:r>
              <a:rPr lang="ko-KR" altLang="en-US" dirty="0"/>
              <a:t>배송일 별 그래프</a:t>
            </a:r>
            <a:r>
              <a:rPr lang="en-US" altLang="ko-KR" dirty="0"/>
              <a:t>, </a:t>
            </a:r>
            <a:r>
              <a:rPr lang="ko-KR" altLang="en-US" dirty="0" err="1"/>
              <a:t>택배회사별</a:t>
            </a:r>
            <a:r>
              <a:rPr lang="ko-KR" altLang="en-US" dirty="0"/>
              <a:t> 그래프</a:t>
            </a:r>
            <a:endParaRPr lang="en-US" altLang="ko-KR" dirty="0"/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배송일 그래프의 특이점은 </a:t>
            </a:r>
            <a:r>
              <a:rPr lang="en-US" altLang="ko-KR" dirty="0"/>
              <a:t>5</a:t>
            </a:r>
            <a:r>
              <a:rPr lang="ko-KR" altLang="en-US" dirty="0"/>
              <a:t>일이 넘게 걸리는 상품의 랭킹이 점점 높아진다는 점인데</a:t>
            </a:r>
            <a:r>
              <a:rPr lang="en-US" altLang="ko-KR" baseline="0" dirty="0"/>
              <a:t> </a:t>
            </a:r>
            <a:r>
              <a:rPr lang="ko-KR" altLang="en-US" dirty="0"/>
              <a:t>오랜 배송 일을 감당할 수 있는 상품을 구매하기 때문이 아닐까 싶다</a:t>
            </a:r>
            <a:r>
              <a:rPr lang="en-US" altLang="ko-KR" baseline="0" dirty="0"/>
              <a:t> </a:t>
            </a:r>
          </a:p>
          <a:p>
            <a:r>
              <a:rPr lang="ko-KR" altLang="en-US" dirty="0" err="1"/>
              <a:t>택배회사별</a:t>
            </a:r>
            <a:r>
              <a:rPr lang="ko-KR" altLang="en-US" dirty="0"/>
              <a:t> 그래프는 예상과는 다르게 </a:t>
            </a:r>
            <a:r>
              <a:rPr lang="ko-KR" altLang="en-US" dirty="0" err="1"/>
              <a:t>배송일이</a:t>
            </a:r>
            <a:r>
              <a:rPr lang="ko-KR" altLang="en-US" dirty="0"/>
              <a:t> 늘어날수록 랭킹이 올라가는 그래프를</a:t>
            </a:r>
            <a:r>
              <a:rPr lang="en-US" altLang="ko-KR" baseline="0" dirty="0"/>
              <a:t> </a:t>
            </a:r>
            <a:r>
              <a:rPr lang="ko-KR" altLang="en-US" dirty="0"/>
              <a:t>보이는 택배회사가 많은데 구매력이 거의 없는 매우 낮은 랭킹의 상품들이</a:t>
            </a:r>
            <a:r>
              <a:rPr lang="en-US" altLang="ko-KR" baseline="0" dirty="0"/>
              <a:t> </a:t>
            </a:r>
            <a:r>
              <a:rPr lang="ko-KR" altLang="en-US" dirty="0"/>
              <a:t>왜곡을 </a:t>
            </a:r>
            <a:r>
              <a:rPr lang="ko-KR" altLang="en-US" dirty="0" err="1"/>
              <a:t>보여줄수</a:t>
            </a:r>
            <a:r>
              <a:rPr lang="ko-KR" altLang="en-US" dirty="0"/>
              <a:t> 있다고 판단</a:t>
            </a:r>
            <a:r>
              <a:rPr lang="en-US" altLang="ko-KR" dirty="0"/>
              <a:t>. </a:t>
            </a:r>
            <a:r>
              <a:rPr lang="ko-KR" altLang="en-US" dirty="0"/>
              <a:t>상위 </a:t>
            </a:r>
            <a:r>
              <a:rPr lang="en-US" altLang="ko-KR" dirty="0"/>
              <a:t>800</a:t>
            </a:r>
            <a:r>
              <a:rPr lang="ko-KR" altLang="en-US" dirty="0"/>
              <a:t>개 상품과</a:t>
            </a:r>
            <a:r>
              <a:rPr lang="en-US" altLang="ko-KR" dirty="0"/>
              <a:t>, 80</a:t>
            </a:r>
            <a:r>
              <a:rPr lang="ko-KR" altLang="en-US" dirty="0"/>
              <a:t>개 상품을 나누어 다시 </a:t>
            </a:r>
            <a:r>
              <a:rPr lang="ko-KR" altLang="en-US" dirty="0" err="1"/>
              <a:t>그려봄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</a:t>
            </a:r>
            <a:r>
              <a:rPr lang="en-US" altLang="ko-KR" dirty="0"/>
              <a:t>1 : </a:t>
            </a:r>
            <a:r>
              <a:rPr lang="ko-KR" altLang="en-US" dirty="0"/>
              <a:t>상위</a:t>
            </a:r>
            <a:r>
              <a:rPr lang="en-US" altLang="ko-KR" dirty="0"/>
              <a:t>800</a:t>
            </a:r>
            <a:r>
              <a:rPr lang="ko-KR" altLang="en-US" dirty="0"/>
              <a:t>개 상품의 </a:t>
            </a:r>
            <a:r>
              <a:rPr lang="ko-KR" altLang="en-US" dirty="0" err="1"/>
              <a:t>택배회사별</a:t>
            </a:r>
            <a:r>
              <a:rPr lang="ko-KR" altLang="en-US" dirty="0"/>
              <a:t> 랭킹 그래프</a:t>
            </a:r>
            <a:endParaRPr lang="en-US" altLang="ko-KR" dirty="0"/>
          </a:p>
          <a:p>
            <a:r>
              <a:rPr lang="ko-KR" altLang="en-US" dirty="0"/>
              <a:t>표</a:t>
            </a:r>
            <a:r>
              <a:rPr lang="en-US" altLang="ko-KR" dirty="0"/>
              <a:t>2 : </a:t>
            </a:r>
            <a:r>
              <a:rPr lang="ko-KR" altLang="en-US" dirty="0"/>
              <a:t>상위</a:t>
            </a:r>
            <a:r>
              <a:rPr lang="en-US" altLang="ko-KR" dirty="0"/>
              <a:t>80</a:t>
            </a:r>
            <a:r>
              <a:rPr lang="ko-KR" altLang="en-US" dirty="0"/>
              <a:t>개 상품의 </a:t>
            </a:r>
            <a:r>
              <a:rPr lang="ko-KR" altLang="en-US" dirty="0" err="1"/>
              <a:t>택배회사별</a:t>
            </a:r>
            <a:r>
              <a:rPr lang="ko-KR" altLang="en-US" dirty="0"/>
              <a:t> 랭킹 그래프</a:t>
            </a:r>
            <a:endParaRPr lang="en-US" altLang="ko-KR" dirty="0"/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여기서도 많은 택배회사들이 </a:t>
            </a:r>
            <a:r>
              <a:rPr lang="ko-KR" altLang="en-US" dirty="0" err="1"/>
              <a:t>배송일이</a:t>
            </a:r>
            <a:r>
              <a:rPr lang="ko-KR" altLang="en-US" dirty="0"/>
              <a:t> 늘어날수록 랭킹이 늘어나는 그래프를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보여주고 있는데</a:t>
            </a:r>
            <a:r>
              <a:rPr lang="en-US" altLang="ko-KR" dirty="0"/>
              <a:t>, </a:t>
            </a:r>
            <a:r>
              <a:rPr lang="ko-KR" altLang="en-US" dirty="0"/>
              <a:t>아마 랭킹이라는 것이 상대적이기때문에 실질적인 격차를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제대로 </a:t>
            </a:r>
            <a:r>
              <a:rPr lang="ko-KR" altLang="en-US" dirty="0" err="1"/>
              <a:t>보여줄수</a:t>
            </a:r>
            <a:r>
              <a:rPr lang="ko-KR" altLang="en-US" dirty="0"/>
              <a:t> 없는 </a:t>
            </a:r>
            <a:r>
              <a:rPr lang="ko-KR" altLang="en-US" dirty="0" err="1"/>
              <a:t>평가방식일</a:t>
            </a:r>
            <a:r>
              <a:rPr lang="ko-KR" altLang="en-US" dirty="0"/>
              <a:t> 것이라는 생각이 들었다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따라서 랭킹으로 연관관계를 알아본 모든 데이터들이 약간의 왜곡을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가지고 </a:t>
            </a:r>
            <a:r>
              <a:rPr lang="ko-KR" altLang="en-US" dirty="0" err="1"/>
              <a:t>있을수</a:t>
            </a:r>
            <a:r>
              <a:rPr lang="ko-KR" altLang="en-US" dirty="0"/>
              <a:t> </a:t>
            </a:r>
            <a:r>
              <a:rPr lang="ko-KR" altLang="en-US" dirty="0" err="1"/>
              <a:t>있을거</a:t>
            </a:r>
            <a:r>
              <a:rPr lang="ko-KR" altLang="en-US" dirty="0"/>
              <a:t> 같은데 시간이 부족하여 더 자세한 관계파악에는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실패하였다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792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브랜드 입장에서 판매를 할 때</a:t>
            </a:r>
            <a:endParaRPr lang="en-US" altLang="ko-KR" dirty="0"/>
          </a:p>
          <a:p>
            <a:r>
              <a:rPr lang="en-US" altLang="ko-KR" dirty="0"/>
              <a:t>20~30%</a:t>
            </a:r>
            <a:r>
              <a:rPr lang="ko-KR" altLang="en-US" dirty="0"/>
              <a:t>정도의 할인율을 가진 </a:t>
            </a:r>
            <a:r>
              <a:rPr lang="ko-KR" altLang="en-US" dirty="0" err="1"/>
              <a:t>남성제품을</a:t>
            </a:r>
            <a:r>
              <a:rPr lang="ko-KR" altLang="en-US" dirty="0"/>
              <a:t> 판매하고</a:t>
            </a:r>
            <a:endParaRPr lang="en-US" altLang="ko-KR" baseline="0" dirty="0"/>
          </a:p>
          <a:p>
            <a:r>
              <a:rPr lang="ko-KR" altLang="en-US" dirty="0"/>
              <a:t>비회원보단 회원의 조회수와 </a:t>
            </a:r>
            <a:r>
              <a:rPr lang="ko-KR" altLang="en-US" dirty="0" err="1"/>
              <a:t>구매수가</a:t>
            </a:r>
            <a:r>
              <a:rPr lang="ko-KR" altLang="en-US" dirty="0"/>
              <a:t> 영향을 미치므로</a:t>
            </a:r>
            <a:r>
              <a:rPr lang="en-US" altLang="ko-KR" baseline="0" dirty="0"/>
              <a:t> </a:t>
            </a:r>
            <a:r>
              <a:rPr lang="ko-KR" altLang="en-US" dirty="0"/>
              <a:t>회원할인가를 적용</a:t>
            </a:r>
            <a:r>
              <a:rPr lang="en-US" altLang="ko-KR" dirty="0"/>
              <a:t>, </a:t>
            </a:r>
            <a:r>
              <a:rPr lang="ko-KR" altLang="en-US" dirty="0"/>
              <a:t>회원에게 혜택을 주는 것이</a:t>
            </a:r>
            <a:r>
              <a:rPr lang="en-US" altLang="ko-KR" baseline="0" dirty="0"/>
              <a:t> </a:t>
            </a:r>
            <a:r>
              <a:rPr lang="ko-KR" altLang="en-US" dirty="0"/>
              <a:t>좋을 것 같다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36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무신사의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브랜드 랭킹은 소비자 구매 결정에 기여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상품의 할인율과 배송소요일은 소비자 만족도에 큰 영향을 미치지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58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 </a:t>
            </a:r>
            <a:r>
              <a:rPr lang="ko-KR" altLang="en-US" dirty="0" err="1"/>
              <a:t>그래프중</a:t>
            </a:r>
            <a:r>
              <a:rPr lang="ko-KR" altLang="en-US" dirty="0"/>
              <a:t> 가장 </a:t>
            </a:r>
            <a:r>
              <a:rPr lang="ko-KR" altLang="en-US" dirty="0" err="1"/>
              <a:t>의미있을</a:t>
            </a:r>
            <a:r>
              <a:rPr lang="ko-KR" altLang="en-US" dirty="0"/>
              <a:t> 것 같은 브랜드 랭킹을 기준으로 고객에게 추천하는 알고리즘을 만든다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420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고객들의 구매상품들을 통하여  각 고객의 취향을 분석한다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dirty="0"/>
              <a:t>브랜드를 분석해서 브랜드의 특성기준으로 브랜드랭킹이 높을 걸 분석한다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dirty="0"/>
              <a:t>두개의 데이터에서 유저가 산 상품의 비율에 맞게 브랜드 랭킹이 높으면서</a:t>
            </a:r>
            <a:r>
              <a:rPr lang="en-US" altLang="ko-KR" dirty="0"/>
              <a:t>, </a:t>
            </a:r>
            <a:r>
              <a:rPr lang="ko-KR" altLang="en-US" dirty="0"/>
              <a:t>해당 브랜드의 상품</a:t>
            </a:r>
            <a:r>
              <a:rPr lang="ko-KR" altLang="en-US" baseline="0" dirty="0"/>
              <a:t> 중 랭킹이 높은 것을 추출하여 고객에게 추천한다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85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8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무신사스토어에 기본적인 현황에 대해서 보여드리겠음</a:t>
            </a:r>
            <a:endParaRPr lang="en-US" altLang="ko-KR" dirty="0"/>
          </a:p>
          <a:p>
            <a:r>
              <a:rPr lang="ko-KR" altLang="en-US" dirty="0" err="1"/>
              <a:t>무신사</a:t>
            </a:r>
            <a:r>
              <a:rPr lang="ko-KR" altLang="en-US" dirty="0"/>
              <a:t> 전체 카테고리에는 </a:t>
            </a:r>
            <a:r>
              <a:rPr lang="en-US" altLang="ko-KR" dirty="0" err="1"/>
              <a:t>xxx,xxx</a:t>
            </a:r>
            <a:r>
              <a:rPr lang="ko-KR" altLang="en-US" dirty="0"/>
              <a:t>개의 상품이 있고</a:t>
            </a:r>
            <a:endParaRPr lang="en-US" altLang="ko-KR" dirty="0"/>
          </a:p>
          <a:p>
            <a:r>
              <a:rPr lang="ko-KR" altLang="en-US" dirty="0"/>
              <a:t>가장 많은 상품을 갖고 있는 카테고리는 상의 카테고리로</a:t>
            </a:r>
            <a:r>
              <a:rPr lang="en-US" altLang="ko-KR" dirty="0"/>
              <a:t>, </a:t>
            </a:r>
            <a:r>
              <a:rPr lang="ko-KR" altLang="en-US" dirty="0"/>
              <a:t>그 중에서도 반팔티셔츠가 가장 많이 등록되어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58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6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등록된 상품들은 거의 </a:t>
            </a:r>
            <a:r>
              <a:rPr lang="en-US" altLang="ko-KR" dirty="0"/>
              <a:t>70%</a:t>
            </a:r>
            <a:r>
              <a:rPr lang="ko-KR" altLang="en-US" dirty="0"/>
              <a:t>가 남성 </a:t>
            </a:r>
            <a:r>
              <a:rPr lang="ko-KR" altLang="en-US" dirty="0" err="1"/>
              <a:t>옷임</a:t>
            </a:r>
            <a:endParaRPr lang="en-US" altLang="ko-KR" dirty="0"/>
          </a:p>
          <a:p>
            <a:r>
              <a:rPr lang="ko-KR" altLang="en-US" dirty="0" err="1"/>
              <a:t>무신사는</a:t>
            </a:r>
            <a:r>
              <a:rPr lang="ko-KR" altLang="en-US" dirty="0"/>
              <a:t> 원래 남성용 </a:t>
            </a:r>
            <a:r>
              <a:rPr lang="ko-KR" altLang="en-US" dirty="0" err="1"/>
              <a:t>메거진으로</a:t>
            </a:r>
            <a:r>
              <a:rPr lang="ko-KR" altLang="en-US" dirty="0"/>
              <a:t> 시작했기 때문에 남성용 상품의 점유율이 높음</a:t>
            </a:r>
            <a:endParaRPr lang="en-US" altLang="ko-KR" dirty="0"/>
          </a:p>
          <a:p>
            <a:r>
              <a:rPr lang="ko-KR" altLang="en-US" dirty="0"/>
              <a:t>실제로 구매 고객의 성비도 판매에 비슷한 비율을 보이고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5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상품의 구매 고객과 조회 고객의 연령 비율임</a:t>
            </a:r>
            <a:endParaRPr lang="en-US" altLang="ko-KR" dirty="0"/>
          </a:p>
          <a:p>
            <a:r>
              <a:rPr lang="ko-KR" altLang="en-US" dirty="0"/>
              <a:t>보시다시피 우리나라 청소년들의 주머니사정이 좋지 못함 </a:t>
            </a:r>
            <a:r>
              <a:rPr lang="ko-KR" altLang="en-US" dirty="0" err="1"/>
              <a:t>ㅇㅋ</a:t>
            </a:r>
            <a:endParaRPr lang="en-US" altLang="ko-KR" dirty="0"/>
          </a:p>
          <a:p>
            <a:r>
              <a:rPr lang="ko-KR" altLang="en-US" dirty="0"/>
              <a:t>청소년을 제외하고 본다고 하면 유사한 </a:t>
            </a:r>
            <a:r>
              <a:rPr lang="ko-KR" altLang="en-US" dirty="0" err="1"/>
              <a:t>모양인거같음</a:t>
            </a:r>
            <a:endParaRPr lang="en-US" altLang="ko-KR" dirty="0"/>
          </a:p>
          <a:p>
            <a:r>
              <a:rPr lang="ko-KR" altLang="en-US" dirty="0"/>
              <a:t>시간이 모자라서 청소년 제외하고 </a:t>
            </a:r>
            <a:r>
              <a:rPr lang="ko-KR" altLang="en-US" dirty="0" err="1"/>
              <a:t>봐보지</a:t>
            </a:r>
            <a:r>
              <a:rPr lang="ko-KR" altLang="en-US" dirty="0"/>
              <a:t> 못했음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5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크롤링한 상품들에 달려있는 해시태그 약 </a:t>
            </a:r>
            <a:r>
              <a:rPr lang="en-US" altLang="ko-KR" dirty="0"/>
              <a:t>60</a:t>
            </a:r>
            <a:r>
              <a:rPr lang="ko-KR" altLang="en-US" dirty="0"/>
              <a:t>만개와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일동안 </a:t>
            </a:r>
            <a:r>
              <a:rPr lang="en-US" altLang="ko-KR" dirty="0"/>
              <a:t>30</a:t>
            </a:r>
            <a:r>
              <a:rPr lang="ko-KR" altLang="en-US" dirty="0"/>
              <a:t>분마다 업데이트되는 </a:t>
            </a:r>
            <a:r>
              <a:rPr lang="ko-KR" altLang="en-US" dirty="0" err="1"/>
              <a:t>검색어</a:t>
            </a:r>
            <a:r>
              <a:rPr lang="ko-KR" altLang="en-US" dirty="0"/>
              <a:t> 랭킹을 카운트해 약 </a:t>
            </a:r>
            <a:r>
              <a:rPr lang="en-US" altLang="ko-KR" dirty="0"/>
              <a:t>2.1</a:t>
            </a:r>
            <a:r>
              <a:rPr lang="ko-KR" altLang="en-US" dirty="0"/>
              <a:t>만개 </a:t>
            </a:r>
            <a:r>
              <a:rPr lang="ko-KR" altLang="en-US" dirty="0" err="1"/>
              <a:t>검색어를</a:t>
            </a:r>
            <a:r>
              <a:rPr lang="ko-KR" altLang="en-US" dirty="0"/>
              <a:t> 수집했음</a:t>
            </a:r>
            <a:endParaRPr lang="en-US" altLang="ko-KR" dirty="0"/>
          </a:p>
          <a:p>
            <a:r>
              <a:rPr lang="ko-KR" altLang="en-US" dirty="0" err="1"/>
              <a:t>뭐시가</a:t>
            </a:r>
            <a:r>
              <a:rPr lang="ko-KR" altLang="en-US" dirty="0"/>
              <a:t> 가장 눈에 </a:t>
            </a:r>
            <a:r>
              <a:rPr lang="ko-KR" altLang="en-US" dirty="0" err="1"/>
              <a:t>띈답니까</a:t>
            </a:r>
            <a:r>
              <a:rPr lang="ko-KR" altLang="en-US" dirty="0"/>
              <a:t> </a:t>
            </a:r>
            <a:r>
              <a:rPr lang="ko-KR" altLang="en-US" dirty="0" err="1"/>
              <a:t>ㅇㅅㅇ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검색어에서는 </a:t>
            </a:r>
            <a:r>
              <a:rPr lang="ko-KR" altLang="en-US" dirty="0" err="1"/>
              <a:t>조거팬츠랑</a:t>
            </a:r>
            <a:r>
              <a:rPr lang="ko-KR" altLang="en-US" dirty="0"/>
              <a:t> </a:t>
            </a:r>
            <a:r>
              <a:rPr lang="ko-KR" altLang="en-US" dirty="0" err="1"/>
              <a:t>코트랑</a:t>
            </a:r>
            <a:r>
              <a:rPr lang="ko-KR" altLang="en-US" dirty="0"/>
              <a:t> </a:t>
            </a:r>
            <a:r>
              <a:rPr lang="ko-KR" altLang="en-US" dirty="0" err="1"/>
              <a:t>후드티가</a:t>
            </a:r>
            <a:r>
              <a:rPr lang="ko-KR" altLang="en-US" dirty="0"/>
              <a:t> 독보적으로 큼</a:t>
            </a:r>
            <a:endParaRPr lang="en-US" altLang="ko-KR" dirty="0"/>
          </a:p>
          <a:p>
            <a:r>
              <a:rPr lang="ko-KR" altLang="en-US" dirty="0"/>
              <a:t>다들 하나쯤 갖고 </a:t>
            </a:r>
            <a:r>
              <a:rPr lang="ko-KR" altLang="en-US" dirty="0" err="1"/>
              <a:t>계시쥬</a:t>
            </a:r>
            <a:r>
              <a:rPr lang="en-US" altLang="ko-KR" dirty="0"/>
              <a:t>? </a:t>
            </a:r>
            <a:r>
              <a:rPr lang="ko-KR" altLang="en-US" dirty="0"/>
              <a:t>있으면 </a:t>
            </a:r>
            <a:r>
              <a:rPr lang="ko-KR" altLang="en-US" dirty="0" err="1"/>
              <a:t>인싸로</a:t>
            </a:r>
            <a:r>
              <a:rPr lang="ko-KR" altLang="en-US" dirty="0"/>
              <a:t> </a:t>
            </a:r>
            <a:r>
              <a:rPr lang="ko-KR" altLang="en-US" dirty="0" err="1"/>
              <a:t>대우해드림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58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여기서부터는 플랫폼비즈니스의 이해관계자 중 플랫폼인 </a:t>
            </a:r>
            <a:r>
              <a:rPr lang="ko-KR" altLang="en-US" dirty="0" err="1"/>
              <a:t>무신사의</a:t>
            </a:r>
            <a:r>
              <a:rPr lang="ko-KR" altLang="en-US" dirty="0"/>
              <a:t> 입장에서 분석한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284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콘텐츠 점수가 높을수록 브랜드 랭킹이 높아지는 상관관계를 가지고 있지만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판매량과 비교하면</a:t>
            </a:r>
            <a:r>
              <a:rPr lang="ko-KR" altLang="en-US" baseline="0" dirty="0"/>
              <a:t> 실질적으로 구매로 이어지지는 않는 것으로 볼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96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콘텐츠 점수가 높을수록 브랜드 랭킹이 높아지는 상관관계를 가지고 있지만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판매량과 비교하면</a:t>
            </a:r>
            <a:r>
              <a:rPr lang="ko-KR" altLang="en-US" baseline="0" dirty="0"/>
              <a:t> 실질적으로 구매로 이어지지는 않는 것으로 볼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96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정규화 과정을 보여주기 위해 </a:t>
            </a:r>
            <a:r>
              <a:rPr lang="ko-KR" altLang="en-US" dirty="0" err="1"/>
              <a:t>기본데이터</a:t>
            </a:r>
            <a:r>
              <a:rPr lang="en-US" altLang="ko-KR" dirty="0"/>
              <a:t>, </a:t>
            </a:r>
            <a:r>
              <a:rPr lang="ko-KR" altLang="en-US" dirty="0"/>
              <a:t>정규화 후의 데이터</a:t>
            </a:r>
            <a:r>
              <a:rPr lang="en-US" altLang="ko-KR" baseline="0" dirty="0"/>
              <a:t> </a:t>
            </a:r>
            <a:r>
              <a:rPr lang="ko-KR" altLang="en-US" dirty="0"/>
              <a:t>그리고 음의 관계로 나오는 것이 보기 불편하기 때문에 </a:t>
            </a:r>
            <a:r>
              <a:rPr lang="en-US" altLang="ko-KR" dirty="0"/>
              <a:t>13</a:t>
            </a:r>
            <a:r>
              <a:rPr lang="ko-KR" altLang="en-US" dirty="0"/>
              <a:t>을 빼서 양의 관계로 뒤집었다는 것을</a:t>
            </a:r>
            <a:r>
              <a:rPr lang="en-US" altLang="ko-KR" baseline="0" dirty="0"/>
              <a:t> </a:t>
            </a:r>
            <a:r>
              <a:rPr lang="ko-KR" altLang="en-US" dirty="0"/>
              <a:t>보여주고 싶음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2232-78FB-4194-89AF-FE3AB81EE15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03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 userDrawn="1"/>
        </p:nvCxnSpPr>
        <p:spPr>
          <a:xfrm>
            <a:off x="282000" y="2077408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282000" y="2752582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82000" y="3427756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 userDrawn="1"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 userDrawn="1"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3BED6D6-84AC-493C-9EFE-5F661D81EFAD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AA7B6CC-02F7-41C8-B375-A53190496DF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6" name="직선 연결선 35"/>
          <p:cNvCxnSpPr/>
          <p:nvPr userDrawn="1"/>
        </p:nvCxnSpPr>
        <p:spPr>
          <a:xfrm>
            <a:off x="282000" y="389473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 userDrawn="1"/>
        </p:nvCxnSpPr>
        <p:spPr>
          <a:xfrm>
            <a:off x="282000" y="727060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 userDrawn="1"/>
        </p:nvCxnSpPr>
        <p:spPr>
          <a:xfrm>
            <a:off x="282000" y="1402234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 userDrawn="1"/>
        </p:nvCxnSpPr>
        <p:spPr>
          <a:xfrm>
            <a:off x="282000" y="4778104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 userDrawn="1"/>
        </p:nvCxnSpPr>
        <p:spPr>
          <a:xfrm>
            <a:off x="282000" y="5115691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 userDrawn="1"/>
        </p:nvCxnSpPr>
        <p:spPr>
          <a:xfrm>
            <a:off x="282000" y="5453278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 userDrawn="1"/>
        </p:nvCxnSpPr>
        <p:spPr>
          <a:xfrm>
            <a:off x="282000" y="3765343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 userDrawn="1"/>
        </p:nvCxnSpPr>
        <p:spPr>
          <a:xfrm>
            <a:off x="282000" y="4102930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 userDrawn="1"/>
        </p:nvCxnSpPr>
        <p:spPr>
          <a:xfrm>
            <a:off x="282000" y="4440517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 userDrawn="1"/>
        </p:nvCxnSpPr>
        <p:spPr>
          <a:xfrm>
            <a:off x="282000" y="5790865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 userDrawn="1"/>
        </p:nvCxnSpPr>
        <p:spPr>
          <a:xfrm>
            <a:off x="282000" y="6128452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282000" y="6466036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282000" y="2414995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>
            <a:off x="282000" y="3090169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282000" y="1064647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>
            <a:off x="282000" y="1739821"/>
            <a:ext cx="11628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둥근모꼴" pitchFamily="50" charset="-127"/>
          <a:ea typeface="둥근모꼴" pitchFamily="50" charset="-127"/>
          <a:cs typeface="둥근모꼴" pitchFamily="50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둥근모꼴" pitchFamily="50" charset="-127"/>
          <a:ea typeface="둥근모꼴" pitchFamily="50" charset="-127"/>
          <a:cs typeface="둥근모꼴" pitchFamily="50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둥근모꼴" pitchFamily="50" charset="-127"/>
          <a:ea typeface="둥근모꼴" pitchFamily="50" charset="-127"/>
          <a:cs typeface="둥근모꼴" pitchFamily="50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둥근모꼴" pitchFamily="50" charset="-127"/>
          <a:ea typeface="둥근모꼴" pitchFamily="50" charset="-127"/>
          <a:cs typeface="둥근모꼴" pitchFamily="50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둥근모꼴" pitchFamily="50" charset="-127"/>
          <a:ea typeface="둥근모꼴" pitchFamily="50" charset="-127"/>
          <a:cs typeface="둥근모꼴" pitchFamily="50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둥근모꼴" pitchFamily="50" charset="-127"/>
          <a:ea typeface="둥근모꼴" pitchFamily="50" charset="-127"/>
          <a:cs typeface="둥근모꼴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1.png"/><Relationship Id="rId3" Type="http://schemas.openxmlformats.org/officeDocument/2006/relationships/image" Target="../media/image18.png"/><Relationship Id="rId7" Type="http://schemas.openxmlformats.org/officeDocument/2006/relationships/image" Target="../media/image97.png"/><Relationship Id="rId12" Type="http://schemas.openxmlformats.org/officeDocument/2006/relationships/image" Target="../media/image100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microsoft.com/office/2007/relationships/hdphoto" Target="../media/hdphoto1.wdp"/><Relationship Id="rId1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6.png"/><Relationship Id="rId7" Type="http://schemas.openxmlformats.org/officeDocument/2006/relationships/image" Target="../media/image1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.png"/><Relationship Id="rId7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71364" y="3372563"/>
            <a:ext cx="11449272" cy="830997"/>
            <a:chOff x="371364" y="764704"/>
            <a:chExt cx="11449272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371364" y="764704"/>
              <a:ext cx="1144927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8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#</a:t>
              </a:r>
              <a:r>
                <a:rPr lang="en-US" altLang="ko-KR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PLATFORM BUSINESS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1364" y="764704"/>
              <a:ext cx="1144927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8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#</a:t>
              </a:r>
              <a:r>
                <a:rPr lang="en-US" altLang="ko-KR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PLATFORM BUSINESS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71364" y="4405059"/>
            <a:ext cx="11449272" cy="830997"/>
            <a:chOff x="371364" y="2348880"/>
            <a:chExt cx="11449272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371364" y="2348880"/>
              <a:ext cx="1144927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8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#</a:t>
              </a:r>
              <a:r>
                <a:rPr lang="en-US" altLang="ko-KR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ANALYSIS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1364" y="2348880"/>
              <a:ext cx="1144927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8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#</a:t>
              </a:r>
              <a:r>
                <a:rPr lang="en-US" altLang="ko-KR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ANALYSIS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71364" y="1360433"/>
            <a:ext cx="11449272" cy="830997"/>
            <a:chOff x="371364" y="91883"/>
            <a:chExt cx="11449272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371364" y="91883"/>
              <a:ext cx="1144927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8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#</a:t>
              </a:r>
              <a:r>
                <a:rPr lang="en-US" altLang="ko-KR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ONLINE SELECT SHOP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1364" y="91883"/>
              <a:ext cx="1144927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8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#</a:t>
              </a:r>
              <a:r>
                <a:rPr lang="en-US" altLang="ko-KR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ONLINE SELECT SHOP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71364" y="2374641"/>
            <a:ext cx="11449272" cy="830997"/>
            <a:chOff x="371364" y="1126851"/>
            <a:chExt cx="11449272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371364" y="1126851"/>
              <a:ext cx="1144927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8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#</a:t>
              </a:r>
              <a:r>
                <a:rPr lang="en-US" altLang="ko-KR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MUSINSA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1364" y="1126851"/>
              <a:ext cx="1144927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8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#</a:t>
              </a:r>
              <a:r>
                <a:rPr lang="en-US" altLang="ko-KR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MUSINSA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07368" y="6082248"/>
            <a:ext cx="56886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I_Ot_Sa_Jo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en-US" altLang="ko-KR" sz="2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이옷사조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en-US" altLang="ko-KR" sz="2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2020.01.23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7368" y="5768412"/>
            <a:ext cx="56886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조장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_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양희승 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조원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_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장윤성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_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박재중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_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김은주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_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조예슬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effectLst>
                <a:reflection stA="25000" endPos="50000" dist="38100" dir="5400000" sy="-100000" algn="bl" rotWithShape="0"/>
              </a:effectLst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741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Present Condition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887594" y="1152148"/>
            <a:ext cx="4976997" cy="5113487"/>
            <a:chOff x="745106" y="1484784"/>
            <a:chExt cx="4976997" cy="511348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61"/>
            <a:stretch/>
          </p:blipFill>
          <p:spPr>
            <a:xfrm>
              <a:off x="745106" y="1484784"/>
              <a:ext cx="4976997" cy="509600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613424" y="6290494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구매 연령 비율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04482" y="1152148"/>
            <a:ext cx="4999925" cy="5123012"/>
            <a:chOff x="6528048" y="1484784"/>
            <a:chExt cx="4999925" cy="51230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779"/>
            <a:stretch/>
          </p:blipFill>
          <p:spPr>
            <a:xfrm>
              <a:off x="6528048" y="1484784"/>
              <a:ext cx="4999925" cy="51017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407830" y="6300019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조회 연령 비율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601307" y="6405737"/>
            <a:ext cx="5658496" cy="263623"/>
            <a:chOff x="2768466" y="908175"/>
            <a:chExt cx="5658496" cy="26362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6" t="4430" b="91336"/>
            <a:stretch/>
          </p:blipFill>
          <p:spPr>
            <a:xfrm>
              <a:off x="2768466" y="908176"/>
              <a:ext cx="1034818" cy="21602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6" t="9444" b="86322"/>
            <a:stretch/>
          </p:blipFill>
          <p:spPr>
            <a:xfrm>
              <a:off x="3924386" y="908176"/>
              <a:ext cx="1034818" cy="21602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6" t="14508" b="81258"/>
            <a:stretch/>
          </p:blipFill>
          <p:spPr>
            <a:xfrm>
              <a:off x="5080306" y="908176"/>
              <a:ext cx="1034818" cy="21602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6" t="19498" b="76267"/>
            <a:stretch/>
          </p:blipFill>
          <p:spPr>
            <a:xfrm>
              <a:off x="6236226" y="908176"/>
              <a:ext cx="1034818" cy="21602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6" t="24585" b="70248"/>
            <a:stretch/>
          </p:blipFill>
          <p:spPr>
            <a:xfrm>
              <a:off x="7392144" y="908175"/>
              <a:ext cx="1034818" cy="26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9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카테고리별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판매량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pic>
        <p:nvPicPr>
          <p:cNvPr id="3074" name="Picture 2" descr="C:\Users\acorn\Desktop\카테고리별 판매량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404" y="1252480"/>
            <a:ext cx="10729192" cy="55329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Present Condition</a:t>
            </a:r>
          </a:p>
        </p:txBody>
      </p:sp>
    </p:spTree>
    <p:extLst>
      <p:ext uri="{BB962C8B-B14F-4D97-AF65-F5344CB8AC3E}">
        <p14:creationId xmlns:p14="http://schemas.microsoft.com/office/powerpoint/2010/main" val="77579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Present Condition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3235" y="5926534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검색어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랭킹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일주일 기준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총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21,820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8022" y="5926534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랭킹 상품 해시태그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총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619,130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개</a:t>
            </a:r>
          </a:p>
        </p:txBody>
      </p:sp>
      <p:pic>
        <p:nvPicPr>
          <p:cNvPr id="6146" name="Picture 2" descr="C:\Users\acorn\Desktop\search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80" r="12280"/>
          <a:stretch/>
        </p:blipFill>
        <p:spPr bwMode="auto">
          <a:xfrm>
            <a:off x="6107575" y="712647"/>
            <a:ext cx="5511681" cy="5511679"/>
          </a:xfrm>
          <a:prstGeom prst="rect">
            <a:avLst/>
          </a:prstGeom>
          <a:noFill/>
        </p:spPr>
      </p:pic>
      <p:pic>
        <p:nvPicPr>
          <p:cNvPr id="6147" name="Picture 3" descr="C:\Users\acorn\Desktop\hash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80" r="12280"/>
          <a:stretch/>
        </p:blipFill>
        <p:spPr bwMode="auto">
          <a:xfrm>
            <a:off x="400404" y="620688"/>
            <a:ext cx="5695596" cy="56955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899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1364" y="4923859"/>
            <a:ext cx="114492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Viewpoint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364" y="4923859"/>
            <a:ext cx="114492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Viewpoint</a:t>
            </a:r>
          </a:p>
        </p:txBody>
      </p:sp>
      <p:pic>
        <p:nvPicPr>
          <p:cNvPr id="6" name="Picture 3" descr="C:\Users\acorn\Desktop\plat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840" y="2132300"/>
            <a:ext cx="2880320" cy="2593400"/>
          </a:xfrm>
          <a:prstGeom prst="rect">
            <a:avLst/>
          </a:prstGeom>
          <a:noFill/>
          <a:effectLst>
            <a:outerShdw blurRad="88900" dist="152400" dir="18900000" sy="23000" kx="-1200000" algn="b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08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908720"/>
            <a:ext cx="12192000" cy="432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Viewpoint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518174" y="876970"/>
            <a:ext cx="3128094" cy="517225"/>
            <a:chOff x="4518174" y="876970"/>
            <a:chExt cx="3128094" cy="517225"/>
          </a:xfrm>
        </p:grpSpPr>
        <p:pic>
          <p:nvPicPr>
            <p:cNvPr id="2050" name="Picture 2" descr="C:\Users\acorn\Desktop\logo-musinsache-magazine-pc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81563" y="1029494"/>
              <a:ext cx="2428875" cy="19050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7286228" y="876970"/>
              <a:ext cx="3600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400" b="1" i="1" dirty="0">
                  <a:solidFill>
                    <a:schemeClr val="bg1"/>
                  </a:solidFill>
                  <a:effectLst/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0800000">
              <a:off x="4518174" y="932530"/>
              <a:ext cx="3600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400" b="1" i="1" dirty="0">
                  <a:solidFill>
                    <a:schemeClr val="bg1"/>
                  </a:solidFill>
                  <a:effectLst/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0" y="1436018"/>
            <a:ext cx="12192000" cy="5421982"/>
            <a:chOff x="0" y="1436018"/>
            <a:chExt cx="12192000" cy="542198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14169" t="33200" r="13776" b="9833"/>
            <a:stretch>
              <a:fillRect/>
            </a:stretch>
          </p:blipFill>
          <p:spPr bwMode="auto">
            <a:xfrm>
              <a:off x="0" y="1436018"/>
              <a:ext cx="12192000" cy="5421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850" b="-80303"/>
            <a:stretch>
              <a:fillRect/>
            </a:stretch>
          </p:blipFill>
          <p:spPr>
            <a:xfrm>
              <a:off x="1968000" y="1988840"/>
              <a:ext cx="3695952" cy="7200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850" b="-80303"/>
            <a:stretch>
              <a:fillRect/>
            </a:stretch>
          </p:blipFill>
          <p:spPr>
            <a:xfrm>
              <a:off x="1968000" y="2492896"/>
              <a:ext cx="3695952" cy="7200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070" b="-109781"/>
            <a:stretch>
              <a:fillRect/>
            </a:stretch>
          </p:blipFill>
          <p:spPr>
            <a:xfrm rot="5400000">
              <a:off x="1714293" y="2206121"/>
              <a:ext cx="504056" cy="8378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070" b="-109781"/>
            <a:stretch>
              <a:fillRect/>
            </a:stretch>
          </p:blipFill>
          <p:spPr>
            <a:xfrm rot="5400000">
              <a:off x="5377044" y="2206121"/>
              <a:ext cx="504056" cy="83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04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Viewpoint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4813" y="796154"/>
            <a:ext cx="1134718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무신사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매거진의 매출 기여 여부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	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콘텐츠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점수 산정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: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룩북점유율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*25% +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기사점유율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*25% +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스타일점유율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*25% +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콘텐츠점유율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*25%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127436"/>
            <a:ext cx="4497692" cy="44976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71" y="2149178"/>
            <a:ext cx="2295302" cy="21357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34" y="2149178"/>
            <a:ext cx="2313026" cy="213578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71" y="4489346"/>
            <a:ext cx="2295302" cy="213578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34" y="4489346"/>
            <a:ext cx="2295302" cy="213578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343472" y="1717700"/>
            <a:ext cx="45074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브랜드 랭킹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593568" y="1717700"/>
            <a:ext cx="450707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브랜드 평균 판매량</a:t>
            </a:r>
          </a:p>
        </p:txBody>
      </p:sp>
    </p:spTree>
    <p:extLst>
      <p:ext uri="{BB962C8B-B14F-4D97-AF65-F5344CB8AC3E}">
        <p14:creationId xmlns:p14="http://schemas.microsoft.com/office/powerpoint/2010/main" val="15104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무신사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검색 엔진의 판매량 기여 여부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Viewpoint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6057776" y="1361976"/>
            <a:ext cx="5336239" cy="5112568"/>
            <a:chOff x="5807968" y="1080120"/>
            <a:chExt cx="5758607" cy="5517232"/>
          </a:xfrm>
        </p:grpSpPr>
        <p:grpSp>
          <p:nvGrpSpPr>
            <p:cNvPr id="33" name="그룹 32"/>
            <p:cNvGrpSpPr/>
            <p:nvPr/>
          </p:nvGrpSpPr>
          <p:grpSpPr>
            <a:xfrm>
              <a:off x="5807968" y="1080120"/>
              <a:ext cx="5758607" cy="5517232"/>
              <a:chOff x="6456040" y="-747464"/>
              <a:chExt cx="13185998" cy="12633300"/>
            </a:xfrm>
          </p:grpSpPr>
          <p:pic>
            <p:nvPicPr>
              <p:cNvPr id="4101" name="Picture 5" descr="K:\zx 중간프로젝트\graph\해시태그검색카운팅-판매량_상의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456040" y="-747464"/>
                <a:ext cx="6453187" cy="6224587"/>
              </a:xfrm>
              <a:prstGeom prst="rect">
                <a:avLst/>
              </a:prstGeom>
              <a:noFill/>
            </p:spPr>
          </p:pic>
          <p:pic>
            <p:nvPicPr>
              <p:cNvPr id="4102" name="Picture 6" descr="K:\zx 중간프로젝트\graph\해시태그검색카운팅-판매량_아우터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087250" y="-747464"/>
                <a:ext cx="6478588" cy="6224588"/>
              </a:xfrm>
              <a:prstGeom prst="rect">
                <a:avLst/>
              </a:prstGeom>
              <a:noFill/>
            </p:spPr>
          </p:pic>
          <p:pic>
            <p:nvPicPr>
              <p:cNvPr id="4103" name="Picture 7" descr="K:\zx 중간프로젝트\graph\해시태그검색카운팅-판매량_하의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56040" y="5661248"/>
                <a:ext cx="6453188" cy="6224588"/>
              </a:xfrm>
              <a:prstGeom prst="rect">
                <a:avLst/>
              </a:prstGeom>
              <a:noFill/>
            </p:spPr>
          </p:pic>
          <p:pic>
            <p:nvPicPr>
              <p:cNvPr id="4104" name="Picture 8" descr="K:\zx 중간프로젝트\graph\해시태그검색카운팅-판매량_스니커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087250" y="5661248"/>
                <a:ext cx="6554788" cy="6224588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CB8E2-C7E3-4D17-AC04-F798A933CCB9}"/>
                </a:ext>
              </a:extLst>
            </p:cNvPr>
            <p:cNvSpPr txBox="1"/>
            <p:nvPr/>
          </p:nvSpPr>
          <p:spPr>
            <a:xfrm>
              <a:off x="7727875" y="1296020"/>
              <a:ext cx="945195" cy="220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1. </a:t>
              </a:r>
              <a:r>
                <a:rPr lang="ko-KR" altLang="en-US" sz="11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상의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004478-B7F8-45A4-8B9C-815702ED0B9C}"/>
                </a:ext>
              </a:extLst>
            </p:cNvPr>
            <p:cNvSpPr txBox="1"/>
            <p:nvPr/>
          </p:nvSpPr>
          <p:spPr>
            <a:xfrm>
              <a:off x="10415984" y="1296020"/>
              <a:ext cx="945195" cy="220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2. </a:t>
              </a:r>
              <a:r>
                <a:rPr lang="ko-KR" altLang="en-US" sz="1100" dirty="0" err="1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아우터</a:t>
              </a:r>
              <a:endParaRPr lang="ko-KR" altLang="en-US" sz="11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80D9A9-6C38-4AE4-BE61-3BA0E8D41E50}"/>
                </a:ext>
              </a:extLst>
            </p:cNvPr>
            <p:cNvSpPr txBox="1"/>
            <p:nvPr/>
          </p:nvSpPr>
          <p:spPr>
            <a:xfrm>
              <a:off x="7753434" y="3727524"/>
              <a:ext cx="945195" cy="220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3. </a:t>
              </a:r>
              <a:r>
                <a:rPr lang="ko-KR" altLang="en-US" sz="11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바지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E8D6E5-181E-4D5C-AB66-F5A637915132}"/>
                </a:ext>
              </a:extLst>
            </p:cNvPr>
            <p:cNvSpPr txBox="1"/>
            <p:nvPr/>
          </p:nvSpPr>
          <p:spPr>
            <a:xfrm>
              <a:off x="10357172" y="3727524"/>
              <a:ext cx="945195" cy="220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4. </a:t>
              </a:r>
              <a:r>
                <a:rPr lang="ko-KR" altLang="en-US" sz="1100" dirty="0" err="1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스니커</a:t>
              </a:r>
              <a:endParaRPr lang="ko-KR" altLang="en-US" sz="11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200698" y="1243360"/>
            <a:ext cx="4543646" cy="5474940"/>
            <a:chOff x="479376" y="1601366"/>
            <a:chExt cx="4943475" cy="595672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9376" y="1601366"/>
              <a:ext cx="4943475" cy="145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9376" y="3113865"/>
              <a:ext cx="3800475" cy="14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79376" y="4635889"/>
              <a:ext cx="2476500" cy="14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5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79376" y="6157912"/>
              <a:ext cx="3990975" cy="140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3"/>
          <a:stretch>
            <a:fillRect/>
          </a:stretch>
        </p:blipFill>
        <p:spPr>
          <a:xfrm rot="10800000">
            <a:off x="631776" y="2395488"/>
            <a:ext cx="480362" cy="7533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3"/>
          <a:stretch>
            <a:fillRect/>
          </a:stretch>
        </p:blipFill>
        <p:spPr>
          <a:xfrm rot="10800000">
            <a:off x="631776" y="3691632"/>
            <a:ext cx="480362" cy="7533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3"/>
          <a:stretch>
            <a:fillRect/>
          </a:stretch>
        </p:blipFill>
        <p:spPr>
          <a:xfrm rot="10800000">
            <a:off x="631776" y="5131792"/>
            <a:ext cx="480362" cy="7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Viewpoint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5660" y="3140462"/>
            <a:ext cx="61206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Homepage Improvement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5660" y="3140462"/>
            <a:ext cx="61206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Homepage Improvement</a:t>
            </a:r>
          </a:p>
        </p:txBody>
      </p:sp>
    </p:spTree>
    <p:extLst>
      <p:ext uri="{BB962C8B-B14F-4D97-AF65-F5344CB8AC3E}">
        <p14:creationId xmlns:p14="http://schemas.microsoft.com/office/powerpoint/2010/main" val="718678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364" y="4917779"/>
            <a:ext cx="114492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BRAND’s Viewpoint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364" y="4917779"/>
            <a:ext cx="114492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BRAND’s Viewpoint</a:t>
            </a:r>
          </a:p>
        </p:txBody>
      </p:sp>
      <p:pic>
        <p:nvPicPr>
          <p:cNvPr id="6" name="Picture 4" descr="C:\Users\acorn\Desktop\sh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299" y="2312598"/>
            <a:ext cx="2933403" cy="2232804"/>
          </a:xfrm>
          <a:prstGeom prst="rect">
            <a:avLst/>
          </a:prstGeom>
          <a:noFill/>
          <a:effectLst>
            <a:outerShdw blurRad="88900" dist="152400" dir="18900000" sy="23000" kx="-1200000" algn="b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348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 rotWithShape="1">
          <a:blip r:embed="rId3" cstate="print"/>
          <a:srcRect b="4597"/>
          <a:stretch/>
        </p:blipFill>
        <p:spPr bwMode="auto">
          <a:xfrm>
            <a:off x="5088037" y="2641288"/>
            <a:ext cx="4019550" cy="184468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17"/>
          <p:cNvPicPr>
            <a:picLocks noChangeAspect="1" noChangeArrowheads="1"/>
          </p:cNvPicPr>
          <p:nvPr/>
        </p:nvPicPr>
        <p:blipFill rotWithShape="1">
          <a:blip r:embed="rId4" cstate="print"/>
          <a:srcRect b="46316"/>
          <a:stretch/>
        </p:blipFill>
        <p:spPr bwMode="auto">
          <a:xfrm>
            <a:off x="9690100" y="2755221"/>
            <a:ext cx="2028825" cy="175389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r="1316" b="3570"/>
          <a:stretch/>
        </p:blipFill>
        <p:spPr bwMode="auto">
          <a:xfrm>
            <a:off x="473076" y="2636618"/>
            <a:ext cx="4032448" cy="188289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BRAND’s Viewpoint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브랜드 랭킹 정규화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가시성을 위한 음 → 양의 관계로 변환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2"/>
          <a:stretch/>
        </p:blipFill>
        <p:spPr>
          <a:xfrm rot="5400000">
            <a:off x="4623392" y="3379135"/>
            <a:ext cx="346776" cy="50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2"/>
          <a:stretch/>
        </p:blipFill>
        <p:spPr>
          <a:xfrm rot="5400000">
            <a:off x="9225455" y="3379135"/>
            <a:ext cx="346776" cy="5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72208" y="3151750"/>
            <a:ext cx="3024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269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2208" y="3151750"/>
            <a:ext cx="3024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269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2208" y="4166466"/>
            <a:ext cx="3024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1,638,178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72208" y="4166466"/>
            <a:ext cx="3024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1,638,178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2208" y="2150018"/>
            <a:ext cx="3024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72208" y="2150018"/>
            <a:ext cx="3024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7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971764" y="3151750"/>
            <a:ext cx="3024336" cy="707886"/>
            <a:chOff x="3971764" y="3151750"/>
            <a:chExt cx="3024336" cy="707886"/>
          </a:xfrm>
        </p:grpSpPr>
        <p:sp>
          <p:nvSpPr>
            <p:cNvPr id="24" name="mb"/>
            <p:cNvSpPr txBox="1"/>
            <p:nvPr/>
          </p:nvSpPr>
          <p:spPr>
            <a:xfrm>
              <a:off x="3971764" y="3151750"/>
              <a:ext cx="3024336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    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MB</a:t>
              </a:r>
            </a:p>
          </p:txBody>
        </p:sp>
        <p:sp>
          <p:nvSpPr>
            <p:cNvPr id="25" name="mb"/>
            <p:cNvSpPr txBox="1"/>
            <p:nvPr/>
          </p:nvSpPr>
          <p:spPr>
            <a:xfrm>
              <a:off x="3971764" y="3151750"/>
              <a:ext cx="3024336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    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MB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971764" y="4166466"/>
            <a:ext cx="4248472" cy="707886"/>
            <a:chOff x="3971764" y="4166466"/>
            <a:chExt cx="4248472" cy="707886"/>
          </a:xfrm>
        </p:grpSpPr>
        <p:sp>
          <p:nvSpPr>
            <p:cNvPr id="26" name="data"/>
            <p:cNvSpPr txBox="1"/>
            <p:nvPr/>
          </p:nvSpPr>
          <p:spPr>
            <a:xfrm>
              <a:off x="3971764" y="4166466"/>
              <a:ext cx="4248472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          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Data</a:t>
              </a:r>
            </a:p>
          </p:txBody>
        </p:sp>
        <p:sp>
          <p:nvSpPr>
            <p:cNvPr id="27" name="data"/>
            <p:cNvSpPr txBox="1"/>
            <p:nvPr/>
          </p:nvSpPr>
          <p:spPr>
            <a:xfrm>
              <a:off x="3971764" y="4166466"/>
              <a:ext cx="4248472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          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Data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971764" y="2150018"/>
            <a:ext cx="3024336" cy="707886"/>
            <a:chOff x="3971764" y="2150018"/>
            <a:chExt cx="3024336" cy="707886"/>
          </a:xfrm>
        </p:grpSpPr>
        <p:sp>
          <p:nvSpPr>
            <p:cNvPr id="28" name="days"/>
            <p:cNvSpPr txBox="1"/>
            <p:nvPr/>
          </p:nvSpPr>
          <p:spPr>
            <a:xfrm>
              <a:off x="3971764" y="2150018"/>
              <a:ext cx="3024336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  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635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Days</a:t>
              </a:r>
            </a:p>
          </p:txBody>
        </p:sp>
        <p:sp>
          <p:nvSpPr>
            <p:cNvPr id="29" name="days"/>
            <p:cNvSpPr txBox="1"/>
            <p:nvPr/>
          </p:nvSpPr>
          <p:spPr>
            <a:xfrm>
              <a:off x="3971764" y="2150018"/>
              <a:ext cx="3024336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   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63500" dir="13500000">
                      <a:prstClr val="black">
                        <a:alpha val="35000"/>
                      </a:prstClr>
                    </a:innerShdw>
                  </a:effectLst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Days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BRAND’s Viewpoint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브랜드 랭킹에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할인율 수준이 미치는 영향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38282" y="2501106"/>
            <a:ext cx="8774639" cy="2957515"/>
            <a:chOff x="1738282" y="2883926"/>
            <a:chExt cx="8774639" cy="295751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38282" y="2928934"/>
              <a:ext cx="3564029" cy="2447925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2044709" y="5472109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전체 할인율 기준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endParaRPr>
            </a:p>
          </p:txBody>
        </p:sp>
        <p:pic>
          <p:nvPicPr>
            <p:cNvPr id="3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0096" y="2883926"/>
              <a:ext cx="3552825" cy="2543175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7158860" y="5472109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구간별 할인율 기준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17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BRAND’s Viewpoint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398" y="1373078"/>
            <a:ext cx="3552825" cy="254317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1956" y="1373078"/>
            <a:ext cx="3600450" cy="24765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7874" y="1373078"/>
            <a:ext cx="3600450" cy="24765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2398" y="4016284"/>
            <a:ext cx="3543300" cy="256222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21956" y="4016284"/>
            <a:ext cx="3543300" cy="25527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39140" y="4016284"/>
            <a:ext cx="3552825" cy="249555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가격대 별 영향의 차이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80" y="1681965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전체 상품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8713" y="1681965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5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만원 이하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5897" y="1681965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5~10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만원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580" y="4324093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10~20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만원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98713" y="4324093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20~30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만원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15897" y="4324093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30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만원 이상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065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BRAND’s Viewpoint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8803" y="1944766"/>
            <a:ext cx="1935762" cy="13992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4496" y="1955826"/>
            <a:ext cx="1962064" cy="13729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6491" y="1951018"/>
            <a:ext cx="1993626" cy="142026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20048" y="1955826"/>
            <a:ext cx="2009406" cy="13729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39385" y="1950566"/>
            <a:ext cx="1972586" cy="137818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0939" y="4504070"/>
            <a:ext cx="1993626" cy="140974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3975" y="4511690"/>
            <a:ext cx="1998886" cy="140974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32272" y="4507978"/>
            <a:ext cx="2009406" cy="144130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41088" y="4524360"/>
            <a:ext cx="1998886" cy="140974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639385" y="4516950"/>
            <a:ext cx="1967324" cy="140448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온라인 쇼핑몰의 청년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&amp;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중장년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구매 비중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581978" y="2443062"/>
            <a:ext cx="209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조회 비중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581979" y="5056986"/>
            <a:ext cx="20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구매 비중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70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BRAND’s Viewpoint</a:t>
            </a:r>
          </a:p>
        </p:txBody>
      </p:sp>
      <p:pic>
        <p:nvPicPr>
          <p:cNvPr id="3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847" y="1415135"/>
            <a:ext cx="3533775" cy="248602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583" y="3878262"/>
            <a:ext cx="3648075" cy="254317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39085" y="1353914"/>
            <a:ext cx="3552825" cy="25527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6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6409" y="3826537"/>
            <a:ext cx="3571875" cy="257175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63374" y="1380877"/>
            <a:ext cx="3552825" cy="25527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8" name="Picture 2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25610" y="3912262"/>
            <a:ext cx="3590925" cy="248602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회원 성별에 따른 구매력 차이 여부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4734" y="6429647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남성회원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2647" y="6429647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여성회원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8511" y="6429647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비회원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607378" y="2354162"/>
            <a:ext cx="209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조회 비중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607379" y="4828386"/>
            <a:ext cx="20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구매 비중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19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BRAND’s Viewpoint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브랜드 랭킹에 배송일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&amp;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택배사가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미치는 영향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073017" y="3960035"/>
            <a:ext cx="2576874" cy="2694085"/>
            <a:chOff x="8559687" y="1238104"/>
            <a:chExt cx="2576874" cy="2694085"/>
          </a:xfrm>
        </p:grpSpPr>
        <p:pic>
          <p:nvPicPr>
            <p:cNvPr id="4" name="Picture 15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20857"/>
            <a:stretch/>
          </p:blipFill>
          <p:spPr bwMode="auto">
            <a:xfrm>
              <a:off x="8559687" y="1238104"/>
              <a:ext cx="2576874" cy="2694085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8828105" y="1288102"/>
              <a:ext cx="2164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상위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800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213216" y="3954687"/>
            <a:ext cx="2633107" cy="2678690"/>
            <a:chOff x="8503453" y="3895263"/>
            <a:chExt cx="2633107" cy="2678690"/>
          </a:xfrm>
        </p:grpSpPr>
        <p:pic>
          <p:nvPicPr>
            <p:cNvPr id="5" name="Picture 16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r="20815"/>
            <a:stretch/>
          </p:blipFill>
          <p:spPr bwMode="auto">
            <a:xfrm>
              <a:off x="8503453" y="3895263"/>
              <a:ext cx="2633107" cy="2678690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8828105" y="3953648"/>
              <a:ext cx="2124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상위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80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endParaRPr>
            </a:p>
          </p:txBody>
        </p:sp>
      </p:grp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2307" y="1327143"/>
            <a:ext cx="3548108" cy="245490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 rotWithShape="1">
          <a:blip r:embed="rId6" cstate="print"/>
          <a:srcRect l="73705" t="32845" b="29576"/>
          <a:stretch/>
        </p:blipFill>
        <p:spPr bwMode="auto">
          <a:xfrm>
            <a:off x="10409648" y="4604777"/>
            <a:ext cx="1167117" cy="122413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grpSp>
        <p:nvGrpSpPr>
          <p:cNvPr id="23" name="그룹 22"/>
          <p:cNvGrpSpPr/>
          <p:nvPr/>
        </p:nvGrpSpPr>
        <p:grpSpPr>
          <a:xfrm>
            <a:off x="623392" y="3952024"/>
            <a:ext cx="2886300" cy="2717336"/>
            <a:chOff x="623392" y="3645024"/>
            <a:chExt cx="2886300" cy="2717336"/>
          </a:xfrm>
        </p:grpSpPr>
        <p:pic>
          <p:nvPicPr>
            <p:cNvPr id="10" name="Picture 14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r="27293"/>
            <a:stretch/>
          </p:blipFill>
          <p:spPr bwMode="auto">
            <a:xfrm>
              <a:off x="623392" y="3645024"/>
              <a:ext cx="2692032" cy="2717336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049655" y="3699221"/>
              <a:ext cx="2460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둥근모꼴" pitchFamily="50" charset="-127"/>
                  <a:ea typeface="둥근모꼴" pitchFamily="50" charset="-127"/>
                  <a:cs typeface="둥근모꼴" pitchFamily="50" charset="-127"/>
                </a:rPr>
                <a:t>전체상품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105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BRAND’s Viewpoint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7120" y="3672860"/>
            <a:ext cx="7020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Membership Benefit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47120" y="3672860"/>
            <a:ext cx="7020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Membership Benefit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7120" y="2671128"/>
            <a:ext cx="7020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20% ~ 30% / MAN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7120" y="2671128"/>
            <a:ext cx="7020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20% ~ 30% / MAN</a:t>
            </a:r>
          </a:p>
        </p:txBody>
      </p:sp>
    </p:spTree>
    <p:extLst>
      <p:ext uri="{BB962C8B-B14F-4D97-AF65-F5344CB8AC3E}">
        <p14:creationId xmlns:p14="http://schemas.microsoft.com/office/powerpoint/2010/main" val="113402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364" y="4925689"/>
            <a:ext cx="114492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CUSTOMER’s Viewpoint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364" y="4925689"/>
            <a:ext cx="114492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CUSTOMER’s Viewpoint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09" y="2249864"/>
            <a:ext cx="3045783" cy="2358273"/>
          </a:xfrm>
          <a:prstGeom prst="rect">
            <a:avLst/>
          </a:prstGeom>
          <a:effectLst>
            <a:outerShdw blurRad="88900" dist="152400" dir="18900000" sy="23000" kx="-1200000" algn="b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07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브랜드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상품 랭킹에 따른 고객 구매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CUSTOMAL’s Viewpoint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643B3E1-3D68-4CEC-A053-D738487F9D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6" y="1481789"/>
            <a:ext cx="5670711" cy="5148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03C0EF-E02F-40B8-9C89-C448608C7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10" y="1481789"/>
            <a:ext cx="2444364" cy="2444364"/>
          </a:xfrm>
          <a:prstGeom prst="rect">
            <a:avLst/>
          </a:prstGeom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03DBB0B-8764-43E6-8BBB-39DD28C431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6"/>
          <a:stretch/>
        </p:blipFill>
        <p:spPr>
          <a:xfrm>
            <a:off x="9014420" y="1481789"/>
            <a:ext cx="2364023" cy="24443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3A5358-7694-493A-9F53-AFDA06A76F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2"/>
          <a:stretch/>
        </p:blipFill>
        <p:spPr>
          <a:xfrm>
            <a:off x="6323072" y="3923062"/>
            <a:ext cx="2304256" cy="244436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4ED6E0-B73C-406E-860B-5ABF108DBE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982" y="3901338"/>
            <a:ext cx="2487812" cy="2487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9CB8E2-C7E3-4D17-AC04-F798A933CCB9}"/>
              </a:ext>
            </a:extLst>
          </p:cNvPr>
          <p:cNvSpPr txBox="1"/>
          <p:nvPr/>
        </p:nvSpPr>
        <p:spPr>
          <a:xfrm>
            <a:off x="7683187" y="1550535"/>
            <a:ext cx="945195" cy="2208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 </a:t>
            </a:r>
            <a:r>
              <a:rPr lang="ko-KR" altLang="en-US" sz="11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상의</a:t>
            </a:r>
          </a:p>
        </p:txBody>
      </p:sp>
      <p:pic>
        <p:nvPicPr>
          <p:cNvPr id="21" name="그림 2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03DBB0B-8764-43E6-8BBB-39DD28C431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b="11703"/>
          <a:stretch/>
        </p:blipFill>
        <p:spPr>
          <a:xfrm>
            <a:off x="9408826" y="1486709"/>
            <a:ext cx="2019645" cy="21583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3A5358-7694-493A-9F53-AFDA06A76F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b="11416"/>
          <a:stretch/>
        </p:blipFill>
        <p:spPr>
          <a:xfrm>
            <a:off x="6717020" y="3927982"/>
            <a:ext cx="2007404" cy="2165314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84ED6E0-B73C-406E-860B-5ABF108DBE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12090"/>
          <a:stretch/>
        </p:blipFill>
        <p:spPr>
          <a:xfrm>
            <a:off x="9408368" y="3906258"/>
            <a:ext cx="2083514" cy="2187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004478-B7F8-45A4-8B9C-815702ED0B9C}"/>
              </a:ext>
            </a:extLst>
          </p:cNvPr>
          <p:cNvSpPr txBox="1"/>
          <p:nvPr/>
        </p:nvSpPr>
        <p:spPr>
          <a:xfrm>
            <a:off x="10371296" y="1550535"/>
            <a:ext cx="945195" cy="2208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 </a:t>
            </a:r>
            <a:r>
              <a:rPr lang="ko-KR" altLang="en-US" sz="1100" dirty="0" err="1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아우터</a:t>
            </a:r>
            <a:endParaRPr lang="ko-KR" altLang="en-US" sz="1100" dirty="0">
              <a:solidFill>
                <a:srgbClr val="595959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0D9A9-6C38-4AE4-BE61-3BA0E8D41E50}"/>
              </a:ext>
            </a:extLst>
          </p:cNvPr>
          <p:cNvSpPr txBox="1"/>
          <p:nvPr/>
        </p:nvSpPr>
        <p:spPr>
          <a:xfrm>
            <a:off x="7708746" y="3982039"/>
            <a:ext cx="945195" cy="2208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3. </a:t>
            </a:r>
            <a:r>
              <a:rPr lang="ko-KR" altLang="en-US" sz="11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바지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8D6E5-181E-4D5C-AB66-F5A637915132}"/>
              </a:ext>
            </a:extLst>
          </p:cNvPr>
          <p:cNvSpPr txBox="1"/>
          <p:nvPr/>
        </p:nvSpPr>
        <p:spPr>
          <a:xfrm>
            <a:off x="10312484" y="3982039"/>
            <a:ext cx="945195" cy="2208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4. </a:t>
            </a:r>
            <a:r>
              <a:rPr lang="ko-KR" altLang="en-US" sz="1100" dirty="0" err="1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스니커</a:t>
            </a:r>
            <a:endParaRPr lang="ko-KR" altLang="en-US" sz="1100" dirty="0">
              <a:solidFill>
                <a:srgbClr val="595959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6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할인율에 따른 고객 만족도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CUSTOMAL’s Viewpoint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6E8DF9-BBD0-40A2-9F66-D93C15B637D8}"/>
              </a:ext>
            </a:extLst>
          </p:cNvPr>
          <p:cNvGrpSpPr/>
          <p:nvPr/>
        </p:nvGrpSpPr>
        <p:grpSpPr>
          <a:xfrm>
            <a:off x="1302521" y="3944089"/>
            <a:ext cx="4439988" cy="2507832"/>
            <a:chOff x="983432" y="3856692"/>
            <a:chExt cx="4635500" cy="26182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22B856-1EE6-4281-AEA2-293E84E53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20"/>
            <a:stretch/>
          </p:blipFill>
          <p:spPr>
            <a:xfrm>
              <a:off x="983432" y="4070633"/>
              <a:ext cx="4635500" cy="24043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93C951-3F37-4430-9C67-998BEFA50A44}"/>
                </a:ext>
              </a:extLst>
            </p:cNvPr>
            <p:cNvSpPr txBox="1"/>
            <p:nvPr/>
          </p:nvSpPr>
          <p:spPr>
            <a:xfrm>
              <a:off x="1001368" y="3856692"/>
              <a:ext cx="16561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3. </a:t>
              </a:r>
              <a:r>
                <a:rPr lang="ko-KR" altLang="en-US" sz="13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바지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1EB714-7EC8-4D2E-B12C-B24CE4C592C4}"/>
              </a:ext>
            </a:extLst>
          </p:cNvPr>
          <p:cNvGrpSpPr/>
          <p:nvPr/>
        </p:nvGrpSpPr>
        <p:grpSpPr>
          <a:xfrm>
            <a:off x="6311547" y="1349899"/>
            <a:ext cx="4577931" cy="2523699"/>
            <a:chOff x="6059997" y="1074017"/>
            <a:chExt cx="4779517" cy="2634828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5BE96F5-D2E0-4EE0-9703-F3DA3B9F5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00"/>
            <a:stretch/>
          </p:blipFill>
          <p:spPr>
            <a:xfrm>
              <a:off x="6059997" y="1304523"/>
              <a:ext cx="4779517" cy="24043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52186C-2965-4EBF-81B8-EB27C944E4A6}"/>
                </a:ext>
              </a:extLst>
            </p:cNvPr>
            <p:cNvSpPr txBox="1"/>
            <p:nvPr/>
          </p:nvSpPr>
          <p:spPr>
            <a:xfrm>
              <a:off x="6132004" y="1074017"/>
              <a:ext cx="16561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2. </a:t>
              </a:r>
              <a:r>
                <a:rPr lang="ko-KR" altLang="en-US" sz="1300" dirty="0" err="1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아우터</a:t>
              </a:r>
              <a:endParaRPr lang="ko-KR" altLang="en-US" sz="13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3E7A47-C4A0-48A3-AE18-E7C8BF45B0A8}"/>
              </a:ext>
            </a:extLst>
          </p:cNvPr>
          <p:cNvGrpSpPr/>
          <p:nvPr/>
        </p:nvGrpSpPr>
        <p:grpSpPr>
          <a:xfrm>
            <a:off x="6380517" y="3968968"/>
            <a:ext cx="4508961" cy="2551924"/>
            <a:chOff x="6132004" y="3810659"/>
            <a:chExt cx="4707510" cy="2664296"/>
          </a:xfrm>
        </p:grpSpPr>
        <p:pic>
          <p:nvPicPr>
            <p:cNvPr id="11" name="그림 10" descr="지도, 텍스트이(가) 표시된 사진&#10;&#10;자동 생성된 설명">
              <a:extLst>
                <a:ext uri="{FF2B5EF4-FFF2-40B4-BE49-F238E27FC236}">
                  <a16:creationId xmlns:a16="http://schemas.microsoft.com/office/drawing/2014/main" id="{4F02DFF1-0D6F-4ECA-808B-F4B7767CB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4"/>
            <a:stretch/>
          </p:blipFill>
          <p:spPr>
            <a:xfrm>
              <a:off x="6212829" y="4070633"/>
              <a:ext cx="4626685" cy="240432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DCA191-8303-4F28-8A7C-D02D06F0CBB5}"/>
                </a:ext>
              </a:extLst>
            </p:cNvPr>
            <p:cNvSpPr txBox="1"/>
            <p:nvPr/>
          </p:nvSpPr>
          <p:spPr>
            <a:xfrm>
              <a:off x="6132004" y="3810659"/>
              <a:ext cx="16561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4. </a:t>
              </a:r>
              <a:r>
                <a:rPr lang="ko-KR" altLang="en-US" sz="1300" dirty="0" err="1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스니커</a:t>
              </a:r>
              <a:endParaRPr lang="ko-KR" altLang="en-US" sz="13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BD53BD-D688-41FE-9B7D-DAA46E0C3A14}"/>
              </a:ext>
            </a:extLst>
          </p:cNvPr>
          <p:cNvGrpSpPr/>
          <p:nvPr/>
        </p:nvGrpSpPr>
        <p:grpSpPr>
          <a:xfrm>
            <a:off x="1302521" y="1349899"/>
            <a:ext cx="4439989" cy="2523699"/>
            <a:chOff x="983432" y="1074017"/>
            <a:chExt cx="4635501" cy="2634828"/>
          </a:xfrm>
        </p:grpSpPr>
        <p:pic>
          <p:nvPicPr>
            <p:cNvPr id="14" name="그림 13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3701F265-35E8-4120-8818-373A98365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70"/>
            <a:stretch/>
          </p:blipFill>
          <p:spPr>
            <a:xfrm>
              <a:off x="983432" y="1304523"/>
              <a:ext cx="4635501" cy="24043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4E5321-2CEE-4EC7-8368-B96DB3887EAB}"/>
                </a:ext>
              </a:extLst>
            </p:cNvPr>
            <p:cNvSpPr txBox="1"/>
            <p:nvPr/>
          </p:nvSpPr>
          <p:spPr>
            <a:xfrm>
              <a:off x="983432" y="1074017"/>
              <a:ext cx="16561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1. </a:t>
              </a:r>
              <a:r>
                <a:rPr lang="ko-KR" altLang="en-US" sz="1300" dirty="0">
                  <a:solidFill>
                    <a:srgbClr val="595959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상의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769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배송소요일에 따른 구매 만족도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CUSTOMAL’s Viewpoint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8529156-0810-4161-B1C2-C281EEC014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9"/>
          <a:stretch/>
        </p:blipFill>
        <p:spPr>
          <a:xfrm>
            <a:off x="1387975" y="1583339"/>
            <a:ext cx="4327461" cy="2275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F279-17CB-4746-84D9-640D26E0BDEB}"/>
              </a:ext>
            </a:extLst>
          </p:cNvPr>
          <p:cNvSpPr txBox="1"/>
          <p:nvPr/>
        </p:nvSpPr>
        <p:spPr>
          <a:xfrm>
            <a:off x="1387975" y="1350589"/>
            <a:ext cx="1656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 </a:t>
            </a:r>
            <a:r>
              <a:rPr lang="ko-KR" altLang="en-US" sz="13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상의</a:t>
            </a:r>
          </a:p>
        </p:txBody>
      </p:sp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C59DA3C-BED5-4E37-9D3F-0D2CA3A974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3"/>
          <a:stretch/>
        </p:blipFill>
        <p:spPr>
          <a:xfrm>
            <a:off x="6440423" y="1586307"/>
            <a:ext cx="4327461" cy="2273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3C73C-940E-4493-A032-40B24A7FE8D2}"/>
              </a:ext>
            </a:extLst>
          </p:cNvPr>
          <p:cNvSpPr txBox="1"/>
          <p:nvPr/>
        </p:nvSpPr>
        <p:spPr>
          <a:xfrm>
            <a:off x="6435516" y="1350589"/>
            <a:ext cx="1656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 </a:t>
            </a:r>
            <a:r>
              <a:rPr lang="ko-KR" altLang="en-US" sz="1300" dirty="0" err="1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아우터</a:t>
            </a:r>
            <a:endParaRPr lang="ko-KR" altLang="en-US" sz="1300" dirty="0">
              <a:solidFill>
                <a:srgbClr val="595959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109AAA-DD94-49F6-A299-150F5BBBF8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9"/>
          <a:stretch/>
        </p:blipFill>
        <p:spPr>
          <a:xfrm>
            <a:off x="1322946" y="4257902"/>
            <a:ext cx="4461907" cy="2275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DA500C-3216-49DF-B416-E82F5E540890}"/>
              </a:ext>
            </a:extLst>
          </p:cNvPr>
          <p:cNvSpPr txBox="1"/>
          <p:nvPr/>
        </p:nvSpPr>
        <p:spPr>
          <a:xfrm>
            <a:off x="1322946" y="4005064"/>
            <a:ext cx="1656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3. </a:t>
            </a:r>
            <a:r>
              <a:rPr lang="ko-KR" altLang="en-US" sz="13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바지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1DD97BE-6142-477B-857D-E744D86EE1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3"/>
          <a:stretch/>
        </p:blipFill>
        <p:spPr>
          <a:xfrm>
            <a:off x="6472318" y="4303762"/>
            <a:ext cx="4304202" cy="2273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49565-F6E6-436A-9A0A-42524C37BD72}"/>
              </a:ext>
            </a:extLst>
          </p:cNvPr>
          <p:cNvSpPr txBox="1"/>
          <p:nvPr/>
        </p:nvSpPr>
        <p:spPr>
          <a:xfrm>
            <a:off x="6484993" y="4005064"/>
            <a:ext cx="1656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4. </a:t>
            </a:r>
            <a:r>
              <a:rPr lang="ko-KR" altLang="en-US" sz="1300" dirty="0" err="1">
                <a:solidFill>
                  <a:srgbClr val="59595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스니커</a:t>
            </a:r>
            <a:endParaRPr lang="ko-KR" altLang="en-US" sz="1300" dirty="0">
              <a:solidFill>
                <a:srgbClr val="595959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64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0264"/>
            <a:ext cx="56166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Project Schedule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8" t="-14923" r="1636" b="-15"/>
          <a:stretch/>
        </p:blipFill>
        <p:spPr>
          <a:xfrm rot="5400000">
            <a:off x="768799" y="3777229"/>
            <a:ext cx="5472606" cy="457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119336" y="1063785"/>
            <a:ext cx="3408626" cy="547260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주제 선정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요구사항 분석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업무 분할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Dataset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수집 계획 수립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##</a:t>
            </a:r>
            <a:r>
              <a:rPr kumimoji="0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Data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전처리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변수 선택과 모델링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kumimoji="0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데이터 전처리</a:t>
            </a:r>
            <a:endParaRPr kumimoji="0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주요 변수 기술 통계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파생 변수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##</a:t>
            </a:r>
            <a:r>
              <a:rPr kumimoji="0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모델링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kumimoji="0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모델 생성 </a:t>
            </a:r>
            <a:r>
              <a:rPr kumimoji="0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평가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인사이트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도출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kumimoji="0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결과물 구현</a:t>
            </a:r>
            <a:endParaRPr kumimoji="0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694838" y="1382294"/>
            <a:ext cx="1208389" cy="167888"/>
            <a:chOff x="2999655" y="1293298"/>
            <a:chExt cx="1208389" cy="167888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7" r="35761" b="-292346"/>
            <a:stretch/>
          </p:blipFill>
          <p:spPr>
            <a:xfrm>
              <a:off x="2999656" y="1293298"/>
              <a:ext cx="1181719" cy="9588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4" r="35761" b="-91957"/>
            <a:stretch/>
          </p:blipFill>
          <p:spPr>
            <a:xfrm>
              <a:off x="2999656" y="1412480"/>
              <a:ext cx="1181719" cy="48706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4127986" y="1344147"/>
              <a:ext cx="114398" cy="45719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4268998" y="1748302"/>
            <a:ext cx="1797788" cy="164900"/>
            <a:chOff x="2999655" y="1293298"/>
            <a:chExt cx="1797788" cy="164900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7" r="26084" b="-223838"/>
            <a:stretch/>
          </p:blipFill>
          <p:spPr>
            <a:xfrm>
              <a:off x="2999656" y="1293298"/>
              <a:ext cx="1765403" cy="79752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9" r="26084" b="-79273"/>
            <a:stretch/>
          </p:blipFill>
          <p:spPr>
            <a:xfrm>
              <a:off x="2999656" y="1412479"/>
              <a:ext cx="1765403" cy="4571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4717385" y="1344147"/>
              <a:ext cx="114398" cy="45719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5982967" y="3579225"/>
            <a:ext cx="4161604" cy="164900"/>
            <a:chOff x="2999655" y="1293298"/>
            <a:chExt cx="4161604" cy="164900"/>
          </a:xfrm>
        </p:grpSpPr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2" t="-14927" r="31699" b="-136502"/>
            <a:stretch/>
          </p:blipFill>
          <p:spPr>
            <a:xfrm>
              <a:off x="2999656" y="1293298"/>
              <a:ext cx="4134934" cy="5918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2" t="-14927" r="31699" b="-79283"/>
            <a:stretch/>
          </p:blipFill>
          <p:spPr>
            <a:xfrm>
              <a:off x="2999656" y="1412479"/>
              <a:ext cx="4134934" cy="4571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7081201" y="1344147"/>
              <a:ext cx="114398" cy="4571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8053712" y="3939909"/>
            <a:ext cx="2633015" cy="164901"/>
            <a:chOff x="2999655" y="1293297"/>
            <a:chExt cx="2633015" cy="164901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7" r="12204" b="-136496"/>
            <a:stretch/>
          </p:blipFill>
          <p:spPr>
            <a:xfrm>
              <a:off x="2999656" y="1293297"/>
              <a:ext cx="2602535" cy="59190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9" r="12204" b="-79273"/>
            <a:stretch/>
          </p:blipFill>
          <p:spPr>
            <a:xfrm>
              <a:off x="2999656" y="1412479"/>
              <a:ext cx="2602535" cy="4571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5552612" y="1344147"/>
              <a:ext cx="114398" cy="45719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8921020" y="4305072"/>
            <a:ext cx="2351296" cy="164900"/>
            <a:chOff x="2999655" y="1293298"/>
            <a:chExt cx="2351296" cy="16490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7" r="17033" b="-133752"/>
            <a:stretch/>
          </p:blipFill>
          <p:spPr>
            <a:xfrm>
              <a:off x="2999656" y="1293298"/>
              <a:ext cx="2311291" cy="58544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9" r="17033" b="-79273"/>
            <a:stretch/>
          </p:blipFill>
          <p:spPr>
            <a:xfrm>
              <a:off x="2999656" y="1412479"/>
              <a:ext cx="2311291" cy="45719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5270893" y="1344147"/>
              <a:ext cx="114398" cy="45719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  <p:grpSp>
        <p:nvGrpSpPr>
          <p:cNvPr id="95" name="그룹 94"/>
          <p:cNvGrpSpPr/>
          <p:nvPr/>
        </p:nvGrpSpPr>
        <p:grpSpPr>
          <a:xfrm>
            <a:off x="10644818" y="6134821"/>
            <a:ext cx="1219844" cy="167889"/>
            <a:chOff x="5046286" y="1293297"/>
            <a:chExt cx="1219844" cy="167889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8" t="-14927" r="1638" b="-79283"/>
            <a:stretch/>
          </p:blipFill>
          <p:spPr>
            <a:xfrm>
              <a:off x="5046286" y="1293297"/>
              <a:ext cx="1193370" cy="45719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8" t="-14924" r="1638" b="-91957"/>
            <a:stretch/>
          </p:blipFill>
          <p:spPr>
            <a:xfrm>
              <a:off x="5046286" y="1412480"/>
              <a:ext cx="1193370" cy="48706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6186072" y="1344147"/>
              <a:ext cx="114398" cy="45719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5013470" y="1344149"/>
              <a:ext cx="114398" cy="45719"/>
            </a:xfrm>
            <a:prstGeom prst="rect">
              <a:avLst/>
            </a:prstGeom>
          </p:spPr>
        </p:pic>
      </p:grpSp>
      <p:grpSp>
        <p:nvGrpSpPr>
          <p:cNvPr id="107" name="그룹 106"/>
          <p:cNvGrpSpPr/>
          <p:nvPr/>
        </p:nvGrpSpPr>
        <p:grpSpPr>
          <a:xfrm>
            <a:off x="10068754" y="5775670"/>
            <a:ext cx="1219844" cy="167889"/>
            <a:chOff x="5046286" y="1293297"/>
            <a:chExt cx="1219844" cy="167889"/>
          </a:xfrm>
        </p:grpSpPr>
        <p:pic>
          <p:nvPicPr>
            <p:cNvPr id="108" name="그림 107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8" t="-14927" r="1638" b="-79283"/>
            <a:stretch/>
          </p:blipFill>
          <p:spPr>
            <a:xfrm>
              <a:off x="5046286" y="1293297"/>
              <a:ext cx="1193370" cy="45719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8" t="-14924" r="1638" b="-91957"/>
            <a:stretch/>
          </p:blipFill>
          <p:spPr>
            <a:xfrm>
              <a:off x="5046286" y="1412480"/>
              <a:ext cx="1193370" cy="4870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6186072" y="1344147"/>
              <a:ext cx="114398" cy="45719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5013470" y="1344149"/>
              <a:ext cx="114398" cy="45719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9493358" y="5404582"/>
            <a:ext cx="1219844" cy="167889"/>
            <a:chOff x="5046286" y="1293297"/>
            <a:chExt cx="1219844" cy="167889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8" t="-14927" r="1638" b="-79283"/>
            <a:stretch/>
          </p:blipFill>
          <p:spPr>
            <a:xfrm>
              <a:off x="5046286" y="1293297"/>
              <a:ext cx="1193370" cy="45719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8" t="-14924" r="1638" b="-91957"/>
            <a:stretch/>
          </p:blipFill>
          <p:spPr>
            <a:xfrm>
              <a:off x="5046286" y="1412480"/>
              <a:ext cx="1193370" cy="48706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6186072" y="1344147"/>
              <a:ext cx="114398" cy="45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5013470" y="1344149"/>
              <a:ext cx="114398" cy="45719"/>
            </a:xfrm>
            <a:prstGeom prst="rect">
              <a:avLst/>
            </a:prstGeom>
          </p:spPr>
        </p:pic>
      </p:grpSp>
      <p:grpSp>
        <p:nvGrpSpPr>
          <p:cNvPr id="117" name="그룹 116"/>
          <p:cNvGrpSpPr/>
          <p:nvPr/>
        </p:nvGrpSpPr>
        <p:grpSpPr>
          <a:xfrm>
            <a:off x="4853698" y="3208782"/>
            <a:ext cx="2650960" cy="164900"/>
            <a:chOff x="2999655" y="1293298"/>
            <a:chExt cx="2650960" cy="164900"/>
          </a:xfrm>
        </p:grpSpPr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7" r="11869" b="-111996"/>
            <a:stretch/>
          </p:blipFill>
          <p:spPr>
            <a:xfrm>
              <a:off x="2999656" y="1293298"/>
              <a:ext cx="2622767" cy="53422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9" r="11869" b="-79273"/>
            <a:stretch/>
          </p:blipFill>
          <p:spPr>
            <a:xfrm>
              <a:off x="2999656" y="1412479"/>
              <a:ext cx="2622767" cy="45719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5570557" y="1344147"/>
              <a:ext cx="114398" cy="45719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>
            <a:off x="4853698" y="2118502"/>
            <a:ext cx="2078706" cy="164900"/>
            <a:chOff x="2999655" y="1293298"/>
            <a:chExt cx="2078706" cy="164900"/>
          </a:xfrm>
        </p:grpSpPr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7" r="21420" b="-79283"/>
            <a:stretch/>
          </p:blipFill>
          <p:spPr>
            <a:xfrm>
              <a:off x="2999656" y="1293298"/>
              <a:ext cx="2046703" cy="45719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9" r="21420" b="-79273"/>
            <a:stretch/>
          </p:blipFill>
          <p:spPr>
            <a:xfrm>
              <a:off x="2999656" y="1412479"/>
              <a:ext cx="2046703" cy="45719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4998303" y="1344147"/>
              <a:ext cx="114398" cy="45719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635960" y="36264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계획기간</a:t>
            </a:r>
          </a:p>
        </p:txBody>
      </p:sp>
      <p:grpSp>
        <p:nvGrpSpPr>
          <p:cNvPr id="127" name="그룹 126"/>
          <p:cNvGrpSpPr/>
          <p:nvPr/>
        </p:nvGrpSpPr>
        <p:grpSpPr>
          <a:xfrm>
            <a:off x="7289479" y="405753"/>
            <a:ext cx="1012480" cy="164901"/>
            <a:chOff x="2999655" y="1293298"/>
            <a:chExt cx="1012480" cy="164901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7" r="39072" b="-186330"/>
            <a:stretch/>
          </p:blipFill>
          <p:spPr>
            <a:xfrm>
              <a:off x="2999657" y="1293298"/>
              <a:ext cx="982000" cy="70919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4" r="39072" b="-79277"/>
            <a:stretch/>
          </p:blipFill>
          <p:spPr>
            <a:xfrm>
              <a:off x="2999657" y="1412480"/>
              <a:ext cx="982000" cy="45719"/>
            </a:xfrm>
            <a:prstGeom prst="rect">
              <a:avLst/>
            </a:prstGeom>
          </p:spPr>
        </p:pic>
        <p:pic>
          <p:nvPicPr>
            <p:cNvPr id="130" name="그림 1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3932077" y="1344147"/>
              <a:ext cx="114398" cy="45719"/>
            </a:xfrm>
            <a:prstGeom prst="rect">
              <a:avLst/>
            </a:prstGeom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204187" y="36264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완료기간</a:t>
            </a:r>
          </a:p>
        </p:txBody>
      </p:sp>
      <p:grpSp>
        <p:nvGrpSpPr>
          <p:cNvPr id="132" name="그룹 131"/>
          <p:cNvGrpSpPr/>
          <p:nvPr/>
        </p:nvGrpSpPr>
        <p:grpSpPr>
          <a:xfrm>
            <a:off x="10852059" y="405753"/>
            <a:ext cx="1012480" cy="164901"/>
            <a:chOff x="2999655" y="1293298"/>
            <a:chExt cx="1012480" cy="164901"/>
          </a:xfrm>
        </p:grpSpPr>
        <p:pic>
          <p:nvPicPr>
            <p:cNvPr id="133" name="그림 13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7" r="39072" b="-186330"/>
            <a:stretch/>
          </p:blipFill>
          <p:spPr>
            <a:xfrm>
              <a:off x="2999657" y="1293298"/>
              <a:ext cx="982000" cy="70919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4" r="39072" b="-79277"/>
            <a:stretch/>
          </p:blipFill>
          <p:spPr>
            <a:xfrm>
              <a:off x="2999657" y="1412480"/>
              <a:ext cx="982000" cy="45719"/>
            </a:xfrm>
            <a:prstGeom prst="rect">
              <a:avLst/>
            </a:prstGeom>
          </p:spPr>
        </p:pic>
        <p:pic>
          <p:nvPicPr>
            <p:cNvPr id="135" name="그림 13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3932077" y="1344147"/>
              <a:ext cx="114398" cy="45719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12587"/>
              </p:ext>
            </p:extLst>
          </p:nvPr>
        </p:nvGraphicFramePr>
        <p:xfrm>
          <a:off x="3702458" y="1216117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968458"/>
              </p:ext>
            </p:extLst>
          </p:nvPr>
        </p:nvGraphicFramePr>
        <p:xfrm>
          <a:off x="3702458" y="1580662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106426"/>
              </p:ext>
            </p:extLst>
          </p:nvPr>
        </p:nvGraphicFramePr>
        <p:xfrm>
          <a:off x="3702458" y="1955942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67188"/>
              </p:ext>
            </p:extLst>
          </p:nvPr>
        </p:nvGraphicFramePr>
        <p:xfrm>
          <a:off x="3702458" y="3045141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322253"/>
              </p:ext>
            </p:extLst>
          </p:nvPr>
        </p:nvGraphicFramePr>
        <p:xfrm>
          <a:off x="3702458" y="3411164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90103"/>
              </p:ext>
            </p:extLst>
          </p:nvPr>
        </p:nvGraphicFramePr>
        <p:xfrm>
          <a:off x="3702458" y="3777745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72889"/>
              </p:ext>
            </p:extLst>
          </p:nvPr>
        </p:nvGraphicFramePr>
        <p:xfrm>
          <a:off x="3702458" y="4143818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04814"/>
              </p:ext>
            </p:extLst>
          </p:nvPr>
        </p:nvGraphicFramePr>
        <p:xfrm>
          <a:off x="3702458" y="5234953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70345"/>
              </p:ext>
            </p:extLst>
          </p:nvPr>
        </p:nvGraphicFramePr>
        <p:xfrm>
          <a:off x="3702458" y="5608726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20522"/>
              </p:ext>
            </p:extLst>
          </p:nvPr>
        </p:nvGraphicFramePr>
        <p:xfrm>
          <a:off x="3702458" y="5966489"/>
          <a:ext cx="8128008" cy="31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286">
                  <a:extLst>
                    <a:ext uri="{9D8B030D-6E8A-4147-A177-3AD203B41FA5}">
                      <a16:colId xmlns:a16="http://schemas.microsoft.com/office/drawing/2014/main" val="2626726767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852439630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23943713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4078703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71036198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211326793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77948005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1135718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809311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19502895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64690895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36826808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1016301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66643093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609505768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21034253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92353775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19210886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99214657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30918420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43848185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3637079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761116579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241714276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520510591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4245112392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388572114"/>
                    </a:ext>
                  </a:extLst>
                </a:gridCol>
                <a:gridCol w="290286">
                  <a:extLst>
                    <a:ext uri="{9D8B030D-6E8A-4147-A177-3AD203B41FA5}">
                      <a16:colId xmlns:a16="http://schemas.microsoft.com/office/drawing/2014/main" val="1468941886"/>
                    </a:ext>
                  </a:extLst>
                </a:gridCol>
              </a:tblGrid>
              <a:tr h="311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1647636"/>
                  </a:ext>
                </a:extLst>
              </a:tr>
            </a:tbl>
          </a:graphicData>
        </a:graphic>
      </p:graphicFrame>
      <p:sp>
        <p:nvSpPr>
          <p:cNvPr id="219" name="TextBox 218"/>
          <p:cNvSpPr txBox="1"/>
          <p:nvPr/>
        </p:nvSpPr>
        <p:spPr>
          <a:xfrm>
            <a:off x="8421031" y="36264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중요기간</a:t>
            </a:r>
          </a:p>
        </p:txBody>
      </p:sp>
      <p:grpSp>
        <p:nvGrpSpPr>
          <p:cNvPr id="220" name="그룹 219"/>
          <p:cNvGrpSpPr/>
          <p:nvPr/>
        </p:nvGrpSpPr>
        <p:grpSpPr>
          <a:xfrm>
            <a:off x="9072634" y="405753"/>
            <a:ext cx="1012480" cy="164901"/>
            <a:chOff x="2999655" y="1293298"/>
            <a:chExt cx="1012480" cy="164901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7" r="39072" b="-186330"/>
            <a:stretch/>
          </p:blipFill>
          <p:spPr>
            <a:xfrm>
              <a:off x="2999657" y="1293298"/>
              <a:ext cx="982000" cy="70919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14924" r="39072" b="-79277"/>
            <a:stretch/>
          </p:blipFill>
          <p:spPr>
            <a:xfrm>
              <a:off x="2999657" y="1412480"/>
              <a:ext cx="982000" cy="45719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3932077" y="1344147"/>
              <a:ext cx="114398" cy="45719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8" t="-94169" r="53456" b="-8"/>
            <a:stretch/>
          </p:blipFill>
          <p:spPr>
            <a:xfrm rot="5400000">
              <a:off x="2965316" y="1344149"/>
              <a:ext cx="114398" cy="4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777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13640" y="3736360"/>
            <a:ext cx="833083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Satisfaction Data Reliability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3640" y="3736360"/>
            <a:ext cx="833083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Satisfaction Data Reliability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3640" y="2734628"/>
            <a:ext cx="7020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Customer Buying Decision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3640" y="2734628"/>
            <a:ext cx="70203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Customer Buying Decision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CUSTOMAL’s Viewpoint</a:t>
            </a:r>
          </a:p>
        </p:txBody>
      </p:sp>
    </p:spTree>
    <p:extLst>
      <p:ext uri="{BB962C8B-B14F-4D97-AF65-F5344CB8AC3E}">
        <p14:creationId xmlns:p14="http://schemas.microsoft.com/office/powerpoint/2010/main" val="3343013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364" y="4925689"/>
            <a:ext cx="114492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Recommendation Algorithm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364" y="4925689"/>
            <a:ext cx="114492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Recommendation Algorithm</a:t>
            </a:r>
          </a:p>
        </p:txBody>
      </p:sp>
      <p:pic>
        <p:nvPicPr>
          <p:cNvPr id="8" name="Picture 4" descr="C:\Users\acorn\Desktop\recom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6805" y="2168860"/>
            <a:ext cx="3118643" cy="2520280"/>
          </a:xfrm>
          <a:prstGeom prst="rect">
            <a:avLst/>
          </a:prstGeom>
          <a:noFill/>
          <a:effectLst>
            <a:outerShdw blurRad="88900" dist="152400" dir="18900000" sy="23000" kx="-1200000" algn="b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32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Recommendation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4813" y="796154"/>
            <a:ext cx="1134718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관점에 따른 결과를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실 구매 고객의 데이터와 연계하여 분석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→ 플랫폼 성장 도모를 위한 데이터 이용 방안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pic>
        <p:nvPicPr>
          <p:cNvPr id="2" name="그림 1" descr="01.검색어 해시태그 상관관계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139" y="2344958"/>
            <a:ext cx="3643338" cy="3501464"/>
          </a:xfrm>
          <a:prstGeom prst="rect">
            <a:avLst/>
          </a:prstGeom>
        </p:spPr>
      </p:pic>
      <p:pic>
        <p:nvPicPr>
          <p:cNvPr id="3" name="그림 2" descr="02.브랜드랭킹, 판매량 상관관계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97848" y="2348880"/>
            <a:ext cx="3714776" cy="3501680"/>
          </a:xfrm>
          <a:prstGeom prst="rect">
            <a:avLst/>
          </a:prstGeom>
        </p:spPr>
      </p:pic>
      <p:pic>
        <p:nvPicPr>
          <p:cNvPr id="4" name="그림 3" descr="03.상품랭킹 별 판매량 상관관계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8865" y="2235420"/>
            <a:ext cx="3526595" cy="3643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1423" y="5898571"/>
            <a:ext cx="3134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검색어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↔ 해시태그 연관성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5100" y="589857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상품랭킹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↔ 판매량 연관성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1423" y="1874976"/>
            <a:ext cx="1080120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구매고객 데이터 기준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2264" y="589857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브랜드랭킹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↔ 판매량 연관성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Recommendation Algorithm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7"/>
          <a:stretch/>
        </p:blipFill>
        <p:spPr>
          <a:xfrm rot="16200000">
            <a:off x="7103698" y="4916972"/>
            <a:ext cx="489395" cy="7533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4813" y="796154"/>
            <a:ext cx="113471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연관 데이터 기반으로 추천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Data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신뢰도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향상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79376" y="2924944"/>
            <a:ext cx="3523463" cy="3089231"/>
            <a:chOff x="-600503" y="-346723"/>
            <a:chExt cx="8972736" cy="786693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08911" flipH="1">
              <a:off x="-600503" y="-346723"/>
              <a:ext cx="4641600" cy="378779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747" y="662212"/>
              <a:ext cx="5192486" cy="6858000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74" name="그룹 73"/>
          <p:cNvGrpSpPr/>
          <p:nvPr/>
        </p:nvGrpSpPr>
        <p:grpSpPr>
          <a:xfrm>
            <a:off x="7329713" y="581186"/>
            <a:ext cx="2999575" cy="2325607"/>
            <a:chOff x="2487412" y="2021616"/>
            <a:chExt cx="2007638" cy="1556546"/>
          </a:xfrm>
        </p:grpSpPr>
        <p:grpSp>
          <p:nvGrpSpPr>
            <p:cNvPr id="25" name="그룹 24"/>
            <p:cNvGrpSpPr/>
            <p:nvPr/>
          </p:nvGrpSpPr>
          <p:grpSpPr>
            <a:xfrm>
              <a:off x="2487412" y="2404832"/>
              <a:ext cx="1383965" cy="1173330"/>
              <a:chOff x="819355" y="1665248"/>
              <a:chExt cx="1383965" cy="117333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355" y="1665248"/>
                <a:ext cx="1383965" cy="1071570"/>
              </a:xfrm>
              <a:prstGeom prst="rect">
                <a:avLst/>
              </a:prstGeom>
              <a:effectLst/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456" y="2003438"/>
                <a:ext cx="632320" cy="835140"/>
              </a:xfrm>
              <a:prstGeom prst="rect">
                <a:avLst/>
              </a:prstGeom>
            </p:spPr>
          </p:pic>
        </p:grpSp>
        <p:grpSp>
          <p:nvGrpSpPr>
            <p:cNvPr id="58" name="그룹 57"/>
            <p:cNvGrpSpPr/>
            <p:nvPr/>
          </p:nvGrpSpPr>
          <p:grpSpPr>
            <a:xfrm>
              <a:off x="3812682" y="2156544"/>
              <a:ext cx="673450" cy="923835"/>
              <a:chOff x="3507811" y="1277932"/>
              <a:chExt cx="673450" cy="923835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09" t="46128" r="39072" b="-186334"/>
              <a:stretch/>
            </p:blipFill>
            <p:spPr>
              <a:xfrm rot="16200000">
                <a:off x="3095183" y="1721039"/>
                <a:ext cx="881804" cy="56547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09" t="-14923" r="39072" b="-79287"/>
              <a:stretch/>
            </p:blipFill>
            <p:spPr>
              <a:xfrm rot="16200000">
                <a:off x="3717500" y="1726453"/>
                <a:ext cx="881804" cy="4571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647" t="-94164" r="44647" b="-10495"/>
              <a:stretch/>
            </p:blipFill>
            <p:spPr>
              <a:xfrm>
                <a:off x="3509947" y="1277932"/>
                <a:ext cx="645933" cy="48187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647" t="-94164" r="44647" b="-10495"/>
              <a:stretch/>
            </p:blipFill>
            <p:spPr>
              <a:xfrm>
                <a:off x="3509947" y="2153580"/>
                <a:ext cx="645933" cy="48187"/>
              </a:xfrm>
              <a:prstGeom prst="rect">
                <a:avLst/>
              </a:prstGeom>
            </p:spPr>
          </p:pic>
          <p:grpSp>
            <p:nvGrpSpPr>
              <p:cNvPr id="45" name="그룹 44"/>
              <p:cNvGrpSpPr/>
              <p:nvPr/>
            </p:nvGrpSpPr>
            <p:grpSpPr>
              <a:xfrm>
                <a:off x="3575570" y="1435444"/>
                <a:ext cx="504206" cy="121348"/>
                <a:chOff x="3575570" y="1435444"/>
                <a:chExt cx="504206" cy="121348"/>
              </a:xfrm>
            </p:grpSpPr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8" r="54681" b="-99104"/>
                <a:stretch/>
              </p:blipFill>
              <p:spPr>
                <a:xfrm>
                  <a:off x="3575570" y="1435444"/>
                  <a:ext cx="72158" cy="117473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2" r="51683" b="-108354"/>
                <a:stretch/>
              </p:blipFill>
              <p:spPr>
                <a:xfrm>
                  <a:off x="3685753" y="1435444"/>
                  <a:ext cx="394023" cy="121348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45"/>
              <p:cNvGrpSpPr/>
              <p:nvPr/>
            </p:nvGrpSpPr>
            <p:grpSpPr>
              <a:xfrm>
                <a:off x="3575570" y="1571436"/>
                <a:ext cx="432198" cy="129371"/>
                <a:chOff x="3575570" y="1435443"/>
                <a:chExt cx="432198" cy="129371"/>
              </a:xfrm>
            </p:grpSpPr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8" r="54681" b="-99104"/>
                <a:stretch/>
              </p:blipFill>
              <p:spPr>
                <a:xfrm>
                  <a:off x="3575570" y="1435444"/>
                  <a:ext cx="72158" cy="117473"/>
                </a:xfrm>
                <a:prstGeom prst="rect">
                  <a:avLst/>
                </a:prstGeom>
              </p:spPr>
            </p:pic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0" r="52354" b="-127500"/>
                <a:stretch/>
              </p:blipFill>
              <p:spPr>
                <a:xfrm>
                  <a:off x="3685753" y="1435443"/>
                  <a:ext cx="322015" cy="129371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/>
              <p:cNvGrpSpPr/>
              <p:nvPr/>
            </p:nvGrpSpPr>
            <p:grpSpPr>
              <a:xfrm>
                <a:off x="3575570" y="1707430"/>
                <a:ext cx="504206" cy="121348"/>
                <a:chOff x="3575570" y="1435444"/>
                <a:chExt cx="504206" cy="121348"/>
              </a:xfrm>
            </p:grpSpPr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8" r="54681" b="-99104"/>
                <a:stretch/>
              </p:blipFill>
              <p:spPr>
                <a:xfrm>
                  <a:off x="3575570" y="1435444"/>
                  <a:ext cx="72158" cy="117473"/>
                </a:xfrm>
                <a:prstGeom prst="rect">
                  <a:avLst/>
                </a:prstGeom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2" r="51683" b="-108354"/>
                <a:stretch/>
              </p:blipFill>
              <p:spPr>
                <a:xfrm>
                  <a:off x="3685753" y="1435444"/>
                  <a:ext cx="394023" cy="12134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/>
              <p:cNvGrpSpPr/>
              <p:nvPr/>
            </p:nvGrpSpPr>
            <p:grpSpPr>
              <a:xfrm>
                <a:off x="3575570" y="1843424"/>
                <a:ext cx="288182" cy="145416"/>
                <a:chOff x="3575570" y="1435444"/>
                <a:chExt cx="288182" cy="145416"/>
              </a:xfrm>
            </p:grpSpPr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8" r="54681" b="-99104"/>
                <a:stretch/>
              </p:blipFill>
              <p:spPr>
                <a:xfrm>
                  <a:off x="3575570" y="1435444"/>
                  <a:ext cx="72158" cy="117473"/>
                </a:xfrm>
                <a:prstGeom prst="rect">
                  <a:avLst/>
                </a:prstGeom>
              </p:spPr>
            </p:pic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5" r="53695" b="-165813"/>
                <a:stretch/>
              </p:blipFill>
              <p:spPr>
                <a:xfrm>
                  <a:off x="3685753" y="1435444"/>
                  <a:ext cx="177999" cy="14541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그룹 54"/>
              <p:cNvGrpSpPr/>
              <p:nvPr/>
            </p:nvGrpSpPr>
            <p:grpSpPr>
              <a:xfrm>
                <a:off x="3575570" y="1979418"/>
                <a:ext cx="504206" cy="121348"/>
                <a:chOff x="3575570" y="1435444"/>
                <a:chExt cx="504206" cy="121348"/>
              </a:xfrm>
            </p:grpSpPr>
            <p:pic>
              <p:nvPicPr>
                <p:cNvPr id="56" name="그림 55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8" r="54681" b="-99104"/>
                <a:stretch/>
              </p:blipFill>
              <p:spPr>
                <a:xfrm>
                  <a:off x="3575570" y="1435444"/>
                  <a:ext cx="72158" cy="117473"/>
                </a:xfrm>
                <a:prstGeom prst="rect">
                  <a:avLst/>
                </a:prstGeom>
              </p:spPr>
            </p:pic>
            <p:pic>
              <p:nvPicPr>
                <p:cNvPr id="57" name="그림 56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47" t="-81322" r="51683" b="-108354"/>
                <a:stretch/>
              </p:blipFill>
              <p:spPr>
                <a:xfrm>
                  <a:off x="3685753" y="1435444"/>
                  <a:ext cx="394023" cy="1213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355" y="2021616"/>
              <a:ext cx="545905" cy="545905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855" y="2219573"/>
              <a:ext cx="138278" cy="138278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009" y="2354144"/>
              <a:ext cx="138278" cy="138278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772" y="2486351"/>
              <a:ext cx="138278" cy="138278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800" y="2633825"/>
              <a:ext cx="138278" cy="138278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677" y="2758732"/>
              <a:ext cx="138278" cy="138278"/>
            </a:xfrm>
            <a:prstGeom prst="rect">
              <a:avLst/>
            </a:prstGeom>
          </p:spPr>
        </p:pic>
      </p:grp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7"/>
          <a:stretch/>
        </p:blipFill>
        <p:spPr>
          <a:xfrm rot="13500000">
            <a:off x="6645629" y="3149170"/>
            <a:ext cx="489395" cy="753377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8079664" y="4034447"/>
            <a:ext cx="3586787" cy="2399490"/>
            <a:chOff x="413791" y="3673063"/>
            <a:chExt cx="3586787" cy="2399490"/>
          </a:xfrm>
        </p:grpSpPr>
        <p:pic>
          <p:nvPicPr>
            <p:cNvPr id="15" name="Picture 4" descr="C:\Users\acorn\Desktop\shop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428813" y="3673063"/>
              <a:ext cx="2571765" cy="1957539"/>
            </a:xfrm>
            <a:prstGeom prst="rect">
              <a:avLst/>
            </a:prstGeom>
            <a:noFill/>
            <a:effectLst/>
          </p:spPr>
        </p:pic>
        <p:sp>
          <p:nvSpPr>
            <p:cNvPr id="78" name="직사각형 77"/>
            <p:cNvSpPr/>
            <p:nvPr/>
          </p:nvSpPr>
          <p:spPr>
            <a:xfrm>
              <a:off x="1343472" y="5589240"/>
              <a:ext cx="360040" cy="7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413791" y="4293096"/>
              <a:ext cx="1345807" cy="1779457"/>
              <a:chOff x="3299412" y="3173886"/>
              <a:chExt cx="1345807" cy="1779457"/>
            </a:xfrm>
          </p:grpSpPr>
          <p:pic>
            <p:nvPicPr>
              <p:cNvPr id="13" name="그림 12" descr="brands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605274" y="3173886"/>
                <a:ext cx="734077" cy="734077"/>
              </a:xfrm>
              <a:prstGeom prst="rect">
                <a:avLst/>
              </a:prstGeom>
            </p:spPr>
          </p:pic>
          <p:pic>
            <p:nvPicPr>
              <p:cNvPr id="14" name="그림 13" descr="ranking-icon-png-.png"/>
              <p:cNvPicPr>
                <a:picLocks noChangeAspect="1"/>
              </p:cNvPicPr>
              <p:nvPr/>
            </p:nvPicPr>
            <p:blipFill rotWithShape="1">
              <a:blip r:embed="rId14" cstate="print"/>
              <a:srcRect t="20270"/>
              <a:stretch/>
            </p:blipFill>
            <p:spPr>
              <a:xfrm>
                <a:off x="3299412" y="3918617"/>
                <a:ext cx="1345807" cy="1034726"/>
              </a:xfrm>
              <a:prstGeom prst="rect">
                <a:avLst/>
              </a:prstGeom>
            </p:spPr>
          </p:pic>
        </p:grpSp>
      </p:grp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0"/>
          <a:stretch/>
        </p:blipFill>
        <p:spPr>
          <a:xfrm>
            <a:off x="3786541" y="4130438"/>
            <a:ext cx="2453475" cy="227523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76" y="3080503"/>
            <a:ext cx="2000857" cy="2000857"/>
          </a:xfrm>
          <a:prstGeom prst="rect">
            <a:avLst/>
          </a:prstGeom>
        </p:spPr>
      </p:pic>
      <p:sp>
        <p:nvSpPr>
          <p:cNvPr id="84" name="타원 83"/>
          <p:cNvSpPr/>
          <p:nvPr/>
        </p:nvSpPr>
        <p:spPr>
          <a:xfrm>
            <a:off x="620057" y="3013447"/>
            <a:ext cx="1210878" cy="12108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4841" r="3858" b="12747"/>
          <a:stretch/>
        </p:blipFill>
        <p:spPr>
          <a:xfrm>
            <a:off x="597537" y="2967058"/>
            <a:ext cx="1225794" cy="122579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4540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Recommendation Algorithm</a:t>
            </a:r>
          </a:p>
        </p:txBody>
      </p:sp>
      <p:pic>
        <p:nvPicPr>
          <p:cNvPr id="3" name="그림 2" descr="02. 고객 분석 추천(유저분석 비율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1468" y="1628800"/>
            <a:ext cx="2263390" cy="20717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 descr="03. 고객 분석 추천(소분류 기준 브랜드 랭킹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2035" y="1628800"/>
            <a:ext cx="4958499" cy="20717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 descr="04. 고객 분석 추천(소분류 기준 상품추천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1467" y="3856731"/>
            <a:ext cx="7449067" cy="22860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3362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Recommendation Algorithm</a:t>
            </a:r>
          </a:p>
        </p:txBody>
      </p:sp>
      <p:pic>
        <p:nvPicPr>
          <p:cNvPr id="3" name="그림 2" descr="추천 상품 페이지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3969" y="877002"/>
            <a:ext cx="8858312" cy="565502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500188" y="1578000"/>
            <a:ext cx="8856984" cy="2527392"/>
            <a:chOff x="986847" y="3399256"/>
            <a:chExt cx="10198018" cy="29100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72"/>
            <a:stretch/>
          </p:blipFill>
          <p:spPr>
            <a:xfrm>
              <a:off x="986847" y="3399256"/>
              <a:ext cx="10198018" cy="29100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847" y="6268635"/>
              <a:ext cx="10188000" cy="39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484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Recommendation Algorithm</a:t>
            </a:r>
          </a:p>
        </p:txBody>
      </p:sp>
      <p:pic>
        <p:nvPicPr>
          <p:cNvPr id="3" name="그림 2" descr="02. 고객 분석 추천(유저분석 비율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1468" y="1628800"/>
            <a:ext cx="2263390" cy="20717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 descr="03. 고객 분석 추천(소분류 기준 브랜드 랭킹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2035" y="1628800"/>
            <a:ext cx="4958499" cy="20717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 descr="04. 고객 분석 추천(소분류 기준 상품추천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1467" y="3856731"/>
            <a:ext cx="7449067" cy="22860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177F8C-3347-4AA0-9046-9DE59F2AD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66" y="1628800"/>
            <a:ext cx="2263390" cy="2068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AD1ECC-BCB3-4F8A-999D-829E28584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032" y="1628801"/>
            <a:ext cx="4958499" cy="720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8207AD-8993-4BE5-B5A1-CD1CAA03CA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99"/>
          <a:stretch/>
        </p:blipFill>
        <p:spPr>
          <a:xfrm>
            <a:off x="4862029" y="2367120"/>
            <a:ext cx="3176532" cy="133048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6190912-482D-43D4-BFED-1845B716E2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65" y="3883378"/>
            <a:ext cx="7449065" cy="22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88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Recommendation Algorithm</a:t>
            </a:r>
          </a:p>
        </p:txBody>
      </p:sp>
      <p:pic>
        <p:nvPicPr>
          <p:cNvPr id="3" name="그림 2" descr="추천 상품 페이지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3969" y="877002"/>
            <a:ext cx="8858312" cy="5655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2"/>
          <a:stretch/>
        </p:blipFill>
        <p:spPr>
          <a:xfrm>
            <a:off x="1491487" y="1556792"/>
            <a:ext cx="8856984" cy="2527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8" y="4070057"/>
            <a:ext cx="8848283" cy="345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7E9AE2-22F2-439B-85D3-57560EAA234B}"/>
              </a:ext>
            </a:extLst>
          </p:cNvPr>
          <p:cNvSpPr/>
          <p:nvPr/>
        </p:nvSpPr>
        <p:spPr>
          <a:xfrm>
            <a:off x="2423592" y="1772816"/>
            <a:ext cx="7416824" cy="213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셔츠이(가) 표시된 사진&#10;&#10;자동 생성된 설명">
            <a:extLst>
              <a:ext uri="{FF2B5EF4-FFF2-40B4-BE49-F238E27FC236}">
                <a16:creationId xmlns:a16="http://schemas.microsoft.com/office/drawing/2014/main" id="{DFDFFEF9-34A1-4B63-AFE4-9E64A789F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70" y="1778750"/>
            <a:ext cx="1504841" cy="2130140"/>
          </a:xfrm>
          <a:prstGeom prst="rect">
            <a:avLst/>
          </a:prstGeom>
        </p:spPr>
      </p:pic>
      <p:pic>
        <p:nvPicPr>
          <p:cNvPr id="10" name="그림 9" descr="의류, 셔츠이(가) 표시된 사진&#10;&#10;자동 생성된 설명">
            <a:extLst>
              <a:ext uri="{FF2B5EF4-FFF2-40B4-BE49-F238E27FC236}">
                <a16:creationId xmlns:a16="http://schemas.microsoft.com/office/drawing/2014/main" id="{B3865B92-3923-407C-86DD-3EFA633DF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44" y="1772816"/>
            <a:ext cx="1504841" cy="2130140"/>
          </a:xfrm>
          <a:prstGeom prst="rect">
            <a:avLst/>
          </a:prstGeom>
        </p:spPr>
      </p:pic>
      <p:pic>
        <p:nvPicPr>
          <p:cNvPr id="13" name="그림 12" descr="셔츠이(가) 표시된 사진&#10;&#10;자동 생성된 설명">
            <a:extLst>
              <a:ext uri="{FF2B5EF4-FFF2-40B4-BE49-F238E27FC236}">
                <a16:creationId xmlns:a16="http://schemas.microsoft.com/office/drawing/2014/main" id="{E74E197D-6690-4041-9F08-7E02403F6F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59" y="1772816"/>
            <a:ext cx="1504841" cy="2130140"/>
          </a:xfrm>
          <a:prstGeom prst="rect">
            <a:avLst/>
          </a:prstGeom>
        </p:spPr>
      </p:pic>
      <p:pic>
        <p:nvPicPr>
          <p:cNvPr id="15" name="그림 14" descr="셔츠이(가) 표시된 사진&#10;&#10;자동 생성된 설명">
            <a:extLst>
              <a:ext uri="{FF2B5EF4-FFF2-40B4-BE49-F238E27FC236}">
                <a16:creationId xmlns:a16="http://schemas.microsoft.com/office/drawing/2014/main" id="{41CCDF44-B904-453E-84B5-68FA839096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59" y="1772816"/>
            <a:ext cx="1504841" cy="21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12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35660" y="3153904"/>
            <a:ext cx="61206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Promotion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35660" y="3153904"/>
            <a:ext cx="61206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Promotion Effect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5660" y="2136932"/>
            <a:ext cx="61206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Homepage Improvement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5660" y="2136932"/>
            <a:ext cx="61206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Homepage Improvement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35660" y="4165796"/>
            <a:ext cx="61206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Increased Convenience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35660" y="4165796"/>
            <a:ext cx="61206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Increased Convenience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761632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추천 상품 페이지.png"/>
          <p:cNvPicPr>
            <a:picLocks noChangeAspect="1"/>
          </p:cNvPicPr>
          <p:nvPr/>
        </p:nvPicPr>
        <p:blipFill rotWithShape="1">
          <a:blip r:embed="rId3" cstate="print"/>
          <a:srcRect b="45246"/>
          <a:stretch/>
        </p:blipFill>
        <p:spPr>
          <a:xfrm>
            <a:off x="1666844" y="1880828"/>
            <a:ext cx="8858312" cy="30963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43088" y="5166959"/>
            <a:ext cx="450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이옷사조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3088" y="5166959"/>
            <a:ext cx="450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이옷사조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63500" dir="13500000">
                  <a:prstClr val="black">
                    <a:alpha val="35000"/>
                  </a:prstClr>
                </a:innerShdw>
              </a:effectLst>
              <a:latin typeface="둥근모꼴" pitchFamily="50" charset="-127"/>
              <a:ea typeface="둥근모꼴" pitchFamily="50" charset="-127"/>
              <a:cs typeface="둥근모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3088" y="874487"/>
            <a:ext cx="450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그러니까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3088" y="874487"/>
            <a:ext cx="450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그러니까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63500" dir="13500000">
                    <a:prstClr val="black">
                      <a:alpha val="35000"/>
                    </a:prstClr>
                  </a:innerShdw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...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639616" y="2776736"/>
            <a:ext cx="7272808" cy="2075338"/>
            <a:chOff x="986847" y="3399256"/>
            <a:chExt cx="10198018" cy="291006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72"/>
            <a:stretch/>
          </p:blipFill>
          <p:spPr>
            <a:xfrm>
              <a:off x="986847" y="3399256"/>
              <a:ext cx="10198018" cy="291006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847" y="6268635"/>
              <a:ext cx="10188000" cy="39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6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2"/>
          <a:stretch/>
        </p:blipFill>
        <p:spPr>
          <a:xfrm>
            <a:off x="986847" y="3399256"/>
            <a:ext cx="10198018" cy="29100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15"/>
          <a:stretch/>
        </p:blipFill>
        <p:spPr>
          <a:xfrm>
            <a:off x="986847" y="1047552"/>
            <a:ext cx="10218306" cy="12687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8" y="2308807"/>
            <a:ext cx="10224000" cy="399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1127448" y="1444898"/>
            <a:ext cx="10098074" cy="5014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</a:t>
            </a:r>
            <a:r>
              <a:rPr kumimoji="0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kumimoji="0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온라인 </a:t>
            </a:r>
            <a:r>
              <a:rPr kumimoji="0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편집샵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‘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무신사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’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통한 플랫폼 비즈니스 모델 분석</a:t>
            </a:r>
            <a:endParaRPr kumimoji="0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127448" y="3794219"/>
            <a:ext cx="10098074" cy="206019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108000">
              <a:lnSpc>
                <a:spcPct val="200000"/>
              </a:lnSpc>
            </a:pP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플랫폼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무신사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구성이 공급자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&amp;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소비자에 끼치는 영향 분석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>
              <a:lnSpc>
                <a:spcPct val="200000"/>
              </a:lnSpc>
            </a:pP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공급자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브랜드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성장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 증대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인지도 상승 등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에 기여하는 요인 분석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>
              <a:lnSpc>
                <a:spcPct val="200000"/>
              </a:lnSpc>
            </a:pP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소비자 구매 결정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구매트렌드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구매만족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요인 등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에 기여하는 요인 분석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108000">
              <a:lnSpc>
                <a:spcPct val="200000"/>
              </a:lnSpc>
            </a:pP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 분석 항목을 종합한 시사점 도출 및 성장 방안 제안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368" y="2675700"/>
            <a:ext cx="56166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Intention of Project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7368" y="321081"/>
            <a:ext cx="56166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Subject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47" y="6268635"/>
            <a:ext cx="10188000" cy="397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7368" y="325924"/>
            <a:ext cx="5616624" cy="461665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DATA Choice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432374"/>
            <a:ext cx="976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Memo~~~ </a:t>
            </a:r>
            <a:r>
              <a:rPr lang="ko-KR" altLang="en-US" dirty="0">
                <a:solidFill>
                  <a:srgbClr val="FF0000"/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플랫폼 비즈니스의 </a:t>
            </a:r>
            <a:r>
              <a:rPr lang="en-US" altLang="ko-KR" dirty="0">
                <a:solidFill>
                  <a:srgbClr val="FF0000"/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3 </a:t>
            </a:r>
            <a:r>
              <a:rPr lang="ko-KR" altLang="en-US" dirty="0">
                <a:solidFill>
                  <a:srgbClr val="FF0000"/>
                </a:solidFill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이해관계자 기준으로 각각의 분석 시 요구되는 데이터 선정</a:t>
            </a:r>
          </a:p>
        </p:txBody>
      </p:sp>
      <p:pic>
        <p:nvPicPr>
          <p:cNvPr id="3074" name="Picture 2" descr="C:\Users\acorn\Desktop\platfr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7688" y="1565521"/>
            <a:ext cx="5472608" cy="3726960"/>
          </a:xfrm>
          <a:prstGeom prst="rect">
            <a:avLst/>
          </a:prstGeom>
          <a:noFill/>
        </p:spPr>
      </p:pic>
      <p:pic>
        <p:nvPicPr>
          <p:cNvPr id="3075" name="Picture 3" descr="C:\Users\acorn\Desktop\plat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4295" y="2400156"/>
            <a:ext cx="2379395" cy="2142372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35" y="2478382"/>
            <a:ext cx="2590289" cy="18729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564904"/>
            <a:ext cx="2187016" cy="1693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9916" y="4498737"/>
            <a:ext cx="1368152" cy="400110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PLATFROM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4832" y="4498737"/>
            <a:ext cx="1368152" cy="400110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33403" y="4498737"/>
            <a:ext cx="1368152" cy="400110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382423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325924"/>
            <a:ext cx="56166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DATABASE Modeling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1" y="972752"/>
            <a:ext cx="10440119" cy="5655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acorn\Desktop\platfr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8992738">
            <a:off x="3359060" y="1933361"/>
            <a:ext cx="5472608" cy="372696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07368" y="325924"/>
            <a:ext cx="56166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DATA Collection &amp; Preprocessing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304896" y="851952"/>
            <a:ext cx="4675031" cy="3150645"/>
            <a:chOff x="12017111" y="1918752"/>
            <a:chExt cx="5097192" cy="343515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111" y="1918752"/>
              <a:ext cx="3372876" cy="3036890"/>
            </a:xfrm>
            <a:prstGeom prst="rect">
              <a:avLst/>
            </a:prstGeom>
          </p:spPr>
        </p:pic>
        <p:pic>
          <p:nvPicPr>
            <p:cNvPr id="11" name="Picture 5" descr="K:\zx 중간프로젝트\image\window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641911" y="2710840"/>
              <a:ext cx="3472392" cy="2643064"/>
            </a:xfrm>
            <a:prstGeom prst="rect">
              <a:avLst/>
            </a:prstGeom>
            <a:noFill/>
          </p:spPr>
        </p:pic>
        <p:pic>
          <p:nvPicPr>
            <p:cNvPr id="14" name="Picture 2" descr="C:\Users\acorn\Desktop\csv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782042" y="3104788"/>
              <a:ext cx="900528" cy="1135872"/>
            </a:xfrm>
            <a:prstGeom prst="rect">
              <a:avLst/>
            </a:prstGeom>
            <a:noFill/>
          </p:spPr>
        </p:pic>
        <p:pic>
          <p:nvPicPr>
            <p:cNvPr id="16" name="Picture 3" descr="C:\Users\acorn\Desktop\mysql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954325" y="3537084"/>
              <a:ext cx="2999091" cy="1564878"/>
            </a:xfrm>
            <a:prstGeom prst="rect">
              <a:avLst/>
            </a:prstGeom>
            <a:noFill/>
          </p:spPr>
        </p:pic>
        <p:pic>
          <p:nvPicPr>
            <p:cNvPr id="18" name="Picture 4" descr="C:\Users\acorn\Desktop\pandas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835377" y="3104788"/>
              <a:ext cx="725065" cy="1135872"/>
            </a:xfrm>
            <a:prstGeom prst="rect">
              <a:avLst/>
            </a:prstGeom>
            <a:noFill/>
          </p:spPr>
        </p:pic>
      </p:grpSp>
      <p:grpSp>
        <p:nvGrpSpPr>
          <p:cNvPr id="7" name="그룹 6"/>
          <p:cNvGrpSpPr/>
          <p:nvPr/>
        </p:nvGrpSpPr>
        <p:grpSpPr>
          <a:xfrm>
            <a:off x="206101" y="3557776"/>
            <a:ext cx="4681003" cy="3138524"/>
            <a:chOff x="653960" y="2296184"/>
            <a:chExt cx="5103702" cy="3421936"/>
          </a:xfrm>
        </p:grpSpPr>
        <p:grpSp>
          <p:nvGrpSpPr>
            <p:cNvPr id="17" name="그룹 16"/>
            <p:cNvGrpSpPr/>
            <p:nvPr/>
          </p:nvGrpSpPr>
          <p:grpSpPr>
            <a:xfrm>
              <a:off x="653960" y="2296184"/>
              <a:ext cx="5103702" cy="3421936"/>
              <a:chOff x="554078" y="1916832"/>
              <a:chExt cx="6070279" cy="407000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078" y="1916832"/>
                <a:ext cx="4011656" cy="3612039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7110" y="2852936"/>
                <a:ext cx="4117247" cy="3133904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3624807" y="4065619"/>
              <a:ext cx="1721768" cy="719317"/>
              <a:chOff x="-2731040" y="2219507"/>
              <a:chExt cx="2752427" cy="1149905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7615" y="2219507"/>
                <a:ext cx="2289002" cy="984390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731040" y="2868487"/>
                <a:ext cx="2045562" cy="50092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/>
          <p:nvPr/>
        </p:nvGrpSpPr>
        <p:grpSpPr>
          <a:xfrm>
            <a:off x="3755867" y="2918766"/>
            <a:ext cx="4680267" cy="1740549"/>
            <a:chOff x="6300631" y="3198364"/>
            <a:chExt cx="5425911" cy="20178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749" y="3385629"/>
              <a:ext cx="1797676" cy="17215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6300631" y="3198364"/>
              <a:ext cx="1349805" cy="87340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10376737" y="4342809"/>
              <a:ext cx="1349805" cy="873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orn\Desktop\다운로드.png"/>
          <p:cNvPicPr>
            <a:picLocks noChangeAspect="1" noChangeArrowheads="1"/>
          </p:cNvPicPr>
          <p:nvPr/>
        </p:nvPicPr>
        <p:blipFill>
          <a:blip r:embed="rId3" cstate="print"/>
          <a:srcRect l="-350" r="10039"/>
          <a:stretch>
            <a:fillRect/>
          </a:stretch>
        </p:blipFill>
        <p:spPr bwMode="auto">
          <a:xfrm>
            <a:off x="2135560" y="1029096"/>
            <a:ext cx="8136904" cy="544100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Present Condition</a:t>
            </a:r>
          </a:p>
        </p:txBody>
      </p:sp>
      <p:pic>
        <p:nvPicPr>
          <p:cNvPr id="1029" name="Picture 5" descr="C:\Users\acorn\Desktop\카테고리 상품 수.png"/>
          <p:cNvPicPr>
            <a:picLocks noChangeAspect="1" noChangeArrowheads="1"/>
          </p:cNvPicPr>
          <p:nvPr/>
        </p:nvPicPr>
        <p:blipFill>
          <a:blip r:embed="rId4" cstate="print"/>
          <a:srcRect l="80338" t="6817" b="64157"/>
          <a:stretch>
            <a:fillRect/>
          </a:stretch>
        </p:blipFill>
        <p:spPr bwMode="auto">
          <a:xfrm>
            <a:off x="9408368" y="1527764"/>
            <a:ext cx="1599416" cy="1584176"/>
          </a:xfrm>
          <a:prstGeom prst="rect">
            <a:avLst/>
          </a:prstGeom>
          <a:noFill/>
        </p:spPr>
      </p:pic>
      <p:sp>
        <p:nvSpPr>
          <p:cNvPr id="3" name="타원 2"/>
          <p:cNvSpPr/>
          <p:nvPr/>
        </p:nvSpPr>
        <p:spPr>
          <a:xfrm>
            <a:off x="3983622" y="3256065"/>
            <a:ext cx="1152128" cy="1152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19626" y="3632074"/>
            <a:ext cx="10801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289,739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8254" y="3776340"/>
            <a:ext cx="79208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94,623</a:t>
            </a:r>
          </a:p>
        </p:txBody>
      </p:sp>
    </p:spTree>
    <p:extLst>
      <p:ext uri="{BB962C8B-B14F-4D97-AF65-F5344CB8AC3E}">
        <p14:creationId xmlns:p14="http://schemas.microsoft.com/office/powerpoint/2010/main" val="418899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corn\Desktop\성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0506" y="1142206"/>
            <a:ext cx="6630988" cy="525938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7368" y="325924"/>
            <a:ext cx="114492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#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stA="25000" endPos="50000" dist="38100" dir="5400000" sy="-100000" algn="bl" rotWithShape="0"/>
                </a:effectLst>
                <a:latin typeface="둥근모꼴" pitchFamily="50" charset="-127"/>
                <a:ea typeface="둥근모꼴" pitchFamily="50" charset="-127"/>
                <a:cs typeface="둥근모꼴" pitchFamily="50" charset="-127"/>
              </a:rPr>
              <a:t> MUSINSA’s Present Condition</a:t>
            </a:r>
          </a:p>
        </p:txBody>
      </p:sp>
    </p:spTree>
    <p:extLst>
      <p:ext uri="{BB962C8B-B14F-4D97-AF65-F5344CB8AC3E}">
        <p14:creationId xmlns:p14="http://schemas.microsoft.com/office/powerpoint/2010/main" val="4188991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1605</Words>
  <Application>Microsoft Office PowerPoint</Application>
  <PresentationFormat>와이드스크린</PresentationFormat>
  <Paragraphs>536</Paragraphs>
  <Slides>39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Arial</vt:lpstr>
      <vt:lpstr>둥근모꼴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cho ye seul</cp:lastModifiedBy>
  <cp:revision>262</cp:revision>
  <dcterms:created xsi:type="dcterms:W3CDTF">2020-01-17T02:41:50Z</dcterms:created>
  <dcterms:modified xsi:type="dcterms:W3CDTF">2020-03-16T19:26:29Z</dcterms:modified>
</cp:coreProperties>
</file>